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5"/>
  </p:notesMasterIdLst>
  <p:handoutMasterIdLst>
    <p:handoutMasterId r:id="rId26"/>
  </p:handoutMasterIdLst>
  <p:sldIdLst>
    <p:sldId id="256" r:id="rId2"/>
    <p:sldId id="272" r:id="rId3"/>
    <p:sldId id="277" r:id="rId4"/>
    <p:sldId id="271" r:id="rId5"/>
    <p:sldId id="281" r:id="rId6"/>
    <p:sldId id="278" r:id="rId7"/>
    <p:sldId id="279" r:id="rId8"/>
    <p:sldId id="280" r:id="rId9"/>
    <p:sldId id="284" r:id="rId10"/>
    <p:sldId id="282" r:id="rId11"/>
    <p:sldId id="285" r:id="rId12"/>
    <p:sldId id="290" r:id="rId13"/>
    <p:sldId id="286" r:id="rId14"/>
    <p:sldId id="287" r:id="rId15"/>
    <p:sldId id="288" r:id="rId16"/>
    <p:sldId id="289" r:id="rId17"/>
    <p:sldId id="273" r:id="rId18"/>
    <p:sldId id="291" r:id="rId19"/>
    <p:sldId id="274" r:id="rId20"/>
    <p:sldId id="292" r:id="rId21"/>
    <p:sldId id="275" r:id="rId22"/>
    <p:sldId id="293"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uri Sururi" initials="SS" lastIdx="1" clrIdx="0">
    <p:extLst>
      <p:ext uri="{19B8F6BF-5375-455C-9EA6-DF929625EA0E}">
        <p15:presenceInfo xmlns:p15="http://schemas.microsoft.com/office/powerpoint/2012/main" userId="2fac689234f233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CCB89"/>
    <a:srgbClr val="C3E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notesViewPr>
    <p:cSldViewPr snapToGrid="0">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DCDCF4-8E38-63DF-DD4D-525C11B4B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23227F0A-59A5-6044-9EC8-56BF8F65D8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01D25-E377-4918-8174-785AB38767E6}" type="datetimeFigureOut">
              <a:rPr lang="en-ID" smtClean="0"/>
              <a:t>17/01/2024</a:t>
            </a:fld>
            <a:endParaRPr lang="en-ID"/>
          </a:p>
        </p:txBody>
      </p:sp>
      <p:sp>
        <p:nvSpPr>
          <p:cNvPr id="4" name="Footer Placeholder 3">
            <a:extLst>
              <a:ext uri="{FF2B5EF4-FFF2-40B4-BE49-F238E27FC236}">
                <a16:creationId xmlns:a16="http://schemas.microsoft.com/office/drawing/2014/main" id="{E40D016D-0386-8D5A-BEDF-D1BED6C870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19B6E19B-3D0E-DA79-BF86-0D49D13D6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6E4C37-9A1A-445D-A479-B07CCC2066CB}" type="slidenum">
              <a:rPr lang="en-ID" smtClean="0"/>
              <a:t>‹#›</a:t>
            </a:fld>
            <a:endParaRPr lang="en-ID"/>
          </a:p>
        </p:txBody>
      </p:sp>
    </p:spTree>
    <p:extLst>
      <p:ext uri="{BB962C8B-B14F-4D97-AF65-F5344CB8AC3E}">
        <p14:creationId xmlns:p14="http://schemas.microsoft.com/office/powerpoint/2010/main" val="311189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221D8-0811-4627-BC2A-DF25E74971AD}" type="datetimeFigureOut">
              <a:rPr lang="en-ID" smtClean="0"/>
              <a:t>17/01/2024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0AA01-9E0C-41E2-B819-AA285395FD46}" type="slidenum">
              <a:rPr lang="en-ID" smtClean="0"/>
              <a:t>‹#›</a:t>
            </a:fld>
            <a:endParaRPr lang="en-ID"/>
          </a:p>
        </p:txBody>
      </p:sp>
    </p:spTree>
    <p:extLst>
      <p:ext uri="{BB962C8B-B14F-4D97-AF65-F5344CB8AC3E}">
        <p14:creationId xmlns:p14="http://schemas.microsoft.com/office/powerpoint/2010/main" val="121498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0EA5DFA-042C-4CF9-A181-6A63E493681F}" type="datetimeFigureOut">
              <a:rPr lang="en-ID" smtClean="0"/>
              <a:t>17/01/2024</a:t>
            </a:fld>
            <a:endParaRPr lang="en-ID"/>
          </a:p>
        </p:txBody>
      </p:sp>
      <p:sp>
        <p:nvSpPr>
          <p:cNvPr id="5" name="Footer Placeholder 4"/>
          <p:cNvSpPr>
            <a:spLocks noGrp="1"/>
          </p:cNvSpPr>
          <p:nvPr>
            <p:ph type="ftr" sz="quarter" idx="11"/>
          </p:nvPr>
        </p:nvSpPr>
        <p:spPr>
          <a:xfrm>
            <a:off x="1876424" y="5410201"/>
            <a:ext cx="5124886" cy="365125"/>
          </a:xfrm>
        </p:spPr>
        <p:txBody>
          <a:bodyPr/>
          <a:lstStyle/>
          <a:p>
            <a:endParaRPr lang="en-ID"/>
          </a:p>
        </p:txBody>
      </p:sp>
      <p:sp>
        <p:nvSpPr>
          <p:cNvPr id="6" name="Slide Number Placeholder 5"/>
          <p:cNvSpPr>
            <a:spLocks noGrp="1"/>
          </p:cNvSpPr>
          <p:nvPr>
            <p:ph type="sldNum" sz="quarter" idx="12"/>
          </p:nvPr>
        </p:nvSpPr>
        <p:spPr>
          <a:xfrm>
            <a:off x="9896911" y="5410199"/>
            <a:ext cx="771089" cy="365125"/>
          </a:xfrm>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64050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55458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287261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0974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80778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EA5DFA-042C-4CF9-A181-6A63E493681F}" type="datetimeFigureOut">
              <a:rPr lang="en-ID" smtClean="0"/>
              <a:t>17/01/2024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417671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EA5DFA-042C-4CF9-A181-6A63E493681F}" type="datetimeFigureOut">
              <a:rPr lang="en-ID" smtClean="0"/>
              <a:t>17/01/2024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637366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A5DFA-042C-4CF9-A181-6A63E493681F}" type="datetimeFigureOut">
              <a:rPr lang="en-ID" smtClean="0"/>
              <a:t>17/01/2024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208856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A5DFA-042C-4CF9-A181-6A63E493681F}" type="datetimeFigureOut">
              <a:rPr lang="en-ID" smtClean="0"/>
              <a:t>17/01/2024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419889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A5DFA-042C-4CF9-A181-6A63E493681F}" type="datetimeFigureOut">
              <a:rPr lang="en-ID" smtClean="0"/>
              <a:t>17/01/2024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137274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A5DFA-042C-4CF9-A181-6A63E493681F}" type="datetimeFigureOut">
              <a:rPr lang="en-ID" smtClean="0"/>
              <a:t>17/01/2024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863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394719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EA5DFA-042C-4CF9-A181-6A63E493681F}" type="datetimeFigureOut">
              <a:rPr lang="en-ID" smtClean="0"/>
              <a:t>17/01/2024</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283911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A5DFA-042C-4CF9-A181-6A63E493681F}" type="datetimeFigureOut">
              <a:rPr lang="en-ID" smtClean="0"/>
              <a:t>17/01/2024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209980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C9E27E0-24D6-9B3F-4742-4B84A374EF9A}"/>
              </a:ext>
            </a:extLst>
          </p:cNvPr>
          <p:cNvSpPr/>
          <p:nvPr userDrawn="1"/>
        </p:nvSpPr>
        <p:spPr>
          <a:xfrm>
            <a:off x="11203709" y="5929745"/>
            <a:ext cx="655781" cy="637309"/>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98BFBB2B-9B0F-434B-BC69-E5F04B31BBBE}" type="slidenum">
              <a:rPr lang="en-ID" sz="1600" b="1" smtClean="0">
                <a:solidFill>
                  <a:schemeClr val="tx1"/>
                </a:solidFill>
                <a:latin typeface="Arial" panose="020B0604020202020204" pitchFamily="34" charset="0"/>
                <a:cs typeface="Arial" panose="020B0604020202020204" pitchFamily="34" charset="0"/>
              </a:rPr>
              <a:t>‹#›</a:t>
            </a:fld>
            <a:endParaRPr lang="en-ID" sz="1600"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9772A69-80A0-0A0A-D91F-A5621B62B6FC}"/>
              </a:ext>
            </a:extLst>
          </p:cNvPr>
          <p:cNvPicPr>
            <a:picLocks noChangeAspect="1"/>
          </p:cNvPicPr>
          <p:nvPr userDrawn="1"/>
        </p:nvPicPr>
        <p:blipFill>
          <a:blip r:embed="rId2"/>
          <a:stretch>
            <a:fillRect/>
          </a:stretch>
        </p:blipFill>
        <p:spPr>
          <a:xfrm>
            <a:off x="10390909" y="189106"/>
            <a:ext cx="1228435" cy="782558"/>
          </a:xfrm>
          <a:prstGeom prst="rect">
            <a:avLst/>
          </a:prstGeom>
        </p:spPr>
      </p:pic>
    </p:spTree>
    <p:extLst>
      <p:ext uri="{BB962C8B-B14F-4D97-AF65-F5344CB8AC3E}">
        <p14:creationId xmlns:p14="http://schemas.microsoft.com/office/powerpoint/2010/main" val="2082830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60104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A5DFA-042C-4CF9-A181-6A63E493681F}" type="datetimeFigureOut">
              <a:rPr lang="en-ID" smtClean="0"/>
              <a:t>17/01/2024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20D8771-828C-415C-9CD3-2FAB3B21CF09}" type="slidenum">
              <a:rPr lang="en-ID" smtClean="0"/>
              <a:t>‹#›</a:t>
            </a:fld>
            <a:endParaRPr lang="en-ID"/>
          </a:p>
        </p:txBody>
      </p:sp>
    </p:spTree>
    <p:extLst>
      <p:ext uri="{BB962C8B-B14F-4D97-AF65-F5344CB8AC3E}">
        <p14:creationId xmlns:p14="http://schemas.microsoft.com/office/powerpoint/2010/main" val="94590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EA5DFA-042C-4CF9-A181-6A63E493681F}" type="datetimeFigureOut">
              <a:rPr lang="en-ID" smtClean="0"/>
              <a:t>17/01/2024</a:t>
            </a:fld>
            <a:endParaRPr lang="en-ID"/>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20D8771-828C-415C-9CD3-2FAB3B21CF09}" type="slidenum">
              <a:rPr lang="en-ID" smtClean="0"/>
              <a:t>‹#›</a:t>
            </a:fld>
            <a:endParaRPr lang="en-ID"/>
          </a:p>
        </p:txBody>
      </p:sp>
    </p:spTree>
    <p:extLst>
      <p:ext uri="{BB962C8B-B14F-4D97-AF65-F5344CB8AC3E}">
        <p14:creationId xmlns:p14="http://schemas.microsoft.com/office/powerpoint/2010/main" val="387598598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edutechdebate.org/ict-in-schools/there-are-no-technology-shortcuts-to-good-educati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E3331-E79B-8FE5-06D3-0D1A05407C0A}"/>
              </a:ext>
            </a:extLst>
          </p:cNvPr>
          <p:cNvSpPr txBox="1"/>
          <p:nvPr/>
        </p:nvSpPr>
        <p:spPr>
          <a:xfrm>
            <a:off x="1408546" y="1659285"/>
            <a:ext cx="9374908" cy="3539430"/>
          </a:xfrm>
          <a:prstGeom prst="rect">
            <a:avLst/>
          </a:prstGeom>
          <a:noFill/>
        </p:spPr>
        <p:txBody>
          <a:bodyPr wrap="square">
            <a:spAutoFit/>
          </a:bodyPr>
          <a:lstStyle/>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IN SEARCH OF BEST PRACTICES: BENCHMARKING</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OF VOCATIONAL ACCOUNTING EDUCATION MODELS BETWEEN INDONESIA AND MALAYSIA</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Presented at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Politeknik</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Harber</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Tegal</a:t>
            </a: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Drs. Sururi, M.B.A., Ak., C.A., C.P.A.</a:t>
            </a:r>
          </a:p>
          <a:p>
            <a:pPr algn="ctr" defTabSz="914400"/>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Ketua</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Forum Program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Studi</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Vokasi</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(FPSV) – IAI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KAPd</a:t>
            </a: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914400"/>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Dirktur</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Politeknik</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YKPN</a:t>
            </a:r>
          </a:p>
          <a:p>
            <a:pPr algn="ctr" defTabSz="9144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17 </a:t>
            </a:r>
            <a:r>
              <a:rPr lang="en-US" sz="2800" b="1" dirty="0" err="1">
                <a:solidFill>
                  <a:prstClr val="black"/>
                </a:solidFill>
                <a:latin typeface="Arial" panose="020B0604020202020204" pitchFamily="34" charset="0"/>
                <a:ea typeface="Calibri" panose="020F0502020204030204" pitchFamily="34" charset="0"/>
                <a:cs typeface="Arial" panose="020B0604020202020204" pitchFamily="34" charset="0"/>
              </a:rPr>
              <a:t>Januari</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2024</a:t>
            </a:r>
          </a:p>
        </p:txBody>
      </p:sp>
    </p:spTree>
    <p:extLst>
      <p:ext uri="{BB962C8B-B14F-4D97-AF65-F5344CB8AC3E}">
        <p14:creationId xmlns:p14="http://schemas.microsoft.com/office/powerpoint/2010/main" val="87021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1E71E-BDE8-4707-6E9F-544BA6EDF284}"/>
              </a:ext>
            </a:extLst>
          </p:cNvPr>
          <p:cNvSpPr txBox="1"/>
          <p:nvPr/>
        </p:nvSpPr>
        <p:spPr>
          <a:xfrm>
            <a:off x="1081736" y="457454"/>
            <a:ext cx="6649101"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THE CHOICES OF MBKM ACTIVITIES</a:t>
            </a:r>
            <a:endParaRPr lang="en-ID" sz="2800"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673E9C-B4CF-6226-AA27-E9D81A8AAFD7}"/>
              </a:ext>
            </a:extLst>
          </p:cNvPr>
          <p:cNvPicPr>
            <a:picLocks noChangeAspect="1"/>
          </p:cNvPicPr>
          <p:nvPr/>
        </p:nvPicPr>
        <p:blipFill>
          <a:blip r:embed="rId2"/>
          <a:stretch>
            <a:fillRect/>
          </a:stretch>
        </p:blipFill>
        <p:spPr>
          <a:xfrm>
            <a:off x="1155627" y="1378609"/>
            <a:ext cx="5374481" cy="4936698"/>
          </a:xfrm>
          <a:prstGeom prst="rect">
            <a:avLst/>
          </a:prstGeom>
        </p:spPr>
      </p:pic>
      <p:sp>
        <p:nvSpPr>
          <p:cNvPr id="4" name="TextBox 3">
            <a:extLst>
              <a:ext uri="{FF2B5EF4-FFF2-40B4-BE49-F238E27FC236}">
                <a16:creationId xmlns:a16="http://schemas.microsoft.com/office/drawing/2014/main" id="{4D034388-E927-1C72-8A7E-6FD332CDBD2E}"/>
              </a:ext>
            </a:extLst>
          </p:cNvPr>
          <p:cNvSpPr txBox="1"/>
          <p:nvPr/>
        </p:nvSpPr>
        <p:spPr>
          <a:xfrm>
            <a:off x="3354306" y="4157833"/>
            <a:ext cx="1254640" cy="507831"/>
          </a:xfrm>
          <a:prstGeom prst="rect">
            <a:avLst/>
          </a:prstGeom>
          <a:solidFill>
            <a:srgbClr val="FFC000"/>
          </a:solidFill>
        </p:spPr>
        <p:txBody>
          <a:bodyPr wrap="square" rtlCol="0">
            <a:spAutoFit/>
          </a:bodyPr>
          <a:lstStyle/>
          <a:p>
            <a:pPr algn="ctr"/>
            <a:r>
              <a:rPr lang="en-US" sz="900" dirty="0">
                <a:solidFill>
                  <a:prstClr val="black"/>
                </a:solidFill>
                <a:latin typeface="Arial" panose="020B0604020202020204" pitchFamily="34" charset="0"/>
                <a:cs typeface="Arial" panose="020B0604020202020204" pitchFamily="34" charset="0"/>
              </a:rPr>
              <a:t>CONTOH BENTUK</a:t>
            </a:r>
          </a:p>
          <a:p>
            <a:pPr algn="ctr"/>
            <a:r>
              <a:rPr lang="en-US" sz="900" dirty="0">
                <a:solidFill>
                  <a:prstClr val="black"/>
                </a:solidFill>
                <a:latin typeface="Arial" panose="020B0604020202020204" pitchFamily="34" charset="0"/>
                <a:cs typeface="Arial" panose="020B0604020202020204" pitchFamily="34" charset="0"/>
              </a:rPr>
              <a:t>KEGIATAN </a:t>
            </a:r>
          </a:p>
          <a:p>
            <a:pPr algn="ctr"/>
            <a:r>
              <a:rPr lang="en-US" sz="900" dirty="0">
                <a:solidFill>
                  <a:prstClr val="black"/>
                </a:solidFill>
                <a:latin typeface="Arial" panose="020B0604020202020204" pitchFamily="34" charset="0"/>
                <a:cs typeface="Arial" panose="020B0604020202020204" pitchFamily="34" charset="0"/>
              </a:rPr>
              <a:t>PEMBELAJARAN</a:t>
            </a:r>
            <a:endParaRPr lang="en-ID" sz="9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791EFA-A292-9491-0E42-F1048F185F55}"/>
              </a:ext>
            </a:extLst>
          </p:cNvPr>
          <p:cNvSpPr txBox="1"/>
          <p:nvPr/>
        </p:nvSpPr>
        <p:spPr>
          <a:xfrm>
            <a:off x="6918035" y="1378609"/>
            <a:ext cx="4692074" cy="3416320"/>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8 Examples of Learning Activities Form in MBKM Curriculum:</a:t>
            </a: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Magang</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Praktik</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Kerja</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Asistensi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Mengajar</a:t>
            </a:r>
            <a:r>
              <a:rPr lang="en-US" dirty="0">
                <a:solidFill>
                  <a:prstClr val="black"/>
                </a:solidFill>
                <a:latin typeface="Arial" panose="020B0604020202020204" pitchFamily="34" charset="0"/>
                <a:cs typeface="Arial" panose="020B0604020202020204" pitchFamily="34" charset="0"/>
              </a:rPr>
              <a:t> di </a:t>
            </a:r>
            <a:r>
              <a:rPr lang="en-US" dirty="0" err="1">
                <a:solidFill>
                  <a:prstClr val="black"/>
                </a:solidFill>
                <a:latin typeface="Arial" panose="020B0604020202020204" pitchFamily="34" charset="0"/>
                <a:cs typeface="Arial" panose="020B0604020202020204" pitchFamily="34" charset="0"/>
              </a:rPr>
              <a:t>Satuan</a:t>
            </a:r>
            <a:r>
              <a:rPr lang="en-US" dirty="0">
                <a:solidFill>
                  <a:prstClr val="black"/>
                </a:solidFill>
                <a:latin typeface="Arial" panose="020B0604020202020204" pitchFamily="34" charset="0"/>
                <a:cs typeface="Arial" panose="020B0604020202020204" pitchFamily="34" charset="0"/>
              </a:rPr>
              <a:t> Pendidikan</a:t>
            </a: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Penelitian</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Riset</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Proyek</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Kemanusiaan</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Kegiatan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Wirausaha</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Studi</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Proyek</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Independen</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Membangun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Desa</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Kuliah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Kerja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Nyata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Tematik</a:t>
            </a:r>
            <a:endParaRPr lang="en-US" dirty="0">
              <a:solidFill>
                <a:prstClr val="black"/>
              </a:solidFill>
              <a:latin typeface="Arial" panose="020B0604020202020204" pitchFamily="34" charset="0"/>
              <a:cs typeface="Arial" panose="020B0604020202020204" pitchFamily="34" charset="0"/>
            </a:endParaRPr>
          </a:p>
          <a:p>
            <a:pPr marL="628650" indent="-628650">
              <a:buFont typeface="+mj-lt"/>
              <a:buAutoNum type="arabicPeriod"/>
            </a:pPr>
            <a:r>
              <a:rPr lang="en-US" dirty="0" err="1">
                <a:solidFill>
                  <a:prstClr val="black"/>
                </a:solidFill>
                <a:latin typeface="Arial" panose="020B0604020202020204" pitchFamily="34" charset="0"/>
                <a:cs typeface="Arial" panose="020B0604020202020204" pitchFamily="34" charset="0"/>
              </a:rPr>
              <a:t>Pertukaran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Pelajar</a:t>
            </a:r>
            <a:endParaRPr lang="en-ID"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8499A21-B372-24FC-B3F2-1A83E07DB1C9}"/>
              </a:ext>
            </a:extLst>
          </p:cNvPr>
          <p:cNvSpPr txBox="1"/>
          <p:nvPr/>
        </p:nvSpPr>
        <p:spPr>
          <a:xfrm>
            <a:off x="6918035" y="5067580"/>
            <a:ext cx="4903907" cy="954107"/>
          </a:xfrm>
          <a:prstGeom prst="rect">
            <a:avLst/>
          </a:prstGeom>
          <a:noFill/>
        </p:spPr>
        <p:txBody>
          <a:bodyPr wrap="none" rtlCol="0">
            <a:spAutoFit/>
          </a:bodyPr>
          <a:lstStyle/>
          <a:p>
            <a:r>
              <a:rPr lang="en-US" sz="2800" dirty="0">
                <a:solidFill>
                  <a:prstClr val="black"/>
                </a:solidFill>
                <a:highlight>
                  <a:srgbClr val="FFFF00"/>
                </a:highlight>
                <a:latin typeface="Arial" panose="020B0604020202020204" pitchFamily="34" charset="0"/>
                <a:cs typeface="Arial" panose="020B0604020202020204" pitchFamily="34" charset="0"/>
              </a:rPr>
              <a:t>Remember to Link and Match</a:t>
            </a:r>
          </a:p>
          <a:p>
            <a:r>
              <a:rPr lang="en-US" sz="2800" dirty="0">
                <a:solidFill>
                  <a:prstClr val="black"/>
                </a:solidFill>
                <a:highlight>
                  <a:srgbClr val="FFFF00"/>
                </a:highlight>
                <a:latin typeface="Arial" panose="020B0604020202020204" pitchFamily="34" charset="0"/>
                <a:cs typeface="Arial" panose="020B0604020202020204" pitchFamily="34" charset="0"/>
              </a:rPr>
              <a:t>Principle</a:t>
            </a:r>
            <a:endParaRPr lang="en-ID" sz="2800" dirty="0">
              <a:solidFill>
                <a:prstClr val="black"/>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92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C3F0C-68BB-2F7C-6D12-0A095A98889A}"/>
              </a:ext>
            </a:extLst>
          </p:cNvPr>
          <p:cNvSpPr txBox="1"/>
          <p:nvPr/>
        </p:nvSpPr>
        <p:spPr>
          <a:xfrm>
            <a:off x="1274617" y="1141777"/>
            <a:ext cx="4974245" cy="2862322"/>
          </a:xfrm>
          <a:prstGeom prst="rect">
            <a:avLst/>
          </a:prstGeom>
          <a:noFill/>
          <a:ln w="28575">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Form of Learning Activities in MBKM:</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Magang</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Praktik</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Kerja</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Asistensi</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Mengajar</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Satuan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Pendidikan</a:t>
            </a: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Penelitian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Riset</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Proyek</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Kemanusiaan</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Kegiatan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Wirausaha</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Studi</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Proyek</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Independen</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Membangun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Desa</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Kuliah</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Kerja</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Nyata</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Tematik</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marR="0" lvl="0" indent="-62865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Pertukaran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Pelajar</a:t>
            </a:r>
            <a:endParaRPr kumimoji="0" lang="en-ID"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9ECA05A-6E38-DB7F-CAD4-952ECDFEC0CB}"/>
              </a:ext>
            </a:extLst>
          </p:cNvPr>
          <p:cNvSpPr/>
          <p:nvPr/>
        </p:nvSpPr>
        <p:spPr>
          <a:xfrm>
            <a:off x="8489187" y="1489363"/>
            <a:ext cx="3034165" cy="1533237"/>
          </a:xfrm>
          <a:prstGeom prst="roundRect">
            <a:avLst/>
          </a:prstGeom>
          <a:no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TextBox 3">
            <a:extLst>
              <a:ext uri="{FF2B5EF4-FFF2-40B4-BE49-F238E27FC236}">
                <a16:creationId xmlns:a16="http://schemas.microsoft.com/office/drawing/2014/main" id="{9A82DBEA-360E-C533-97C0-9388D79BDFD0}"/>
              </a:ext>
            </a:extLst>
          </p:cNvPr>
          <p:cNvSpPr txBox="1"/>
          <p:nvPr/>
        </p:nvSpPr>
        <p:spPr>
          <a:xfrm>
            <a:off x="8539868" y="1743902"/>
            <a:ext cx="3034165" cy="1220847"/>
          </a:xfrm>
          <a:prstGeom prst="rect">
            <a:avLst/>
          </a:prstGeom>
          <a:noFill/>
        </p:spPr>
        <p:txBody>
          <a:bodyPr wrap="square" rtlCol="0">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Profile of Graduates</a:t>
            </a:r>
          </a:p>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Learning Outcome </a:t>
            </a:r>
          </a:p>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(Soft Skill &amp; Hard Skill)</a:t>
            </a:r>
          </a:p>
        </p:txBody>
      </p:sp>
      <p:sp>
        <p:nvSpPr>
          <p:cNvPr id="5" name="Arrow: Left-Right 4">
            <a:extLst>
              <a:ext uri="{FF2B5EF4-FFF2-40B4-BE49-F238E27FC236}">
                <a16:creationId xmlns:a16="http://schemas.microsoft.com/office/drawing/2014/main" id="{42DCC600-D3A9-2FA4-3213-4B2A44D7FBFE}"/>
              </a:ext>
            </a:extLst>
          </p:cNvPr>
          <p:cNvSpPr/>
          <p:nvPr/>
        </p:nvSpPr>
        <p:spPr>
          <a:xfrm>
            <a:off x="6535908" y="2017192"/>
            <a:ext cx="1810327" cy="523220"/>
          </a:xfrm>
          <a:prstGeom prst="leftRightArrow">
            <a:avLst/>
          </a:prstGeom>
          <a:solidFill>
            <a:srgbClr val="FAA93A">
              <a:lumMod val="75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819B0755-D0F6-409F-C80D-A317117003FB}"/>
              </a:ext>
            </a:extLst>
          </p:cNvPr>
          <p:cNvSpPr txBox="1"/>
          <p:nvPr/>
        </p:nvSpPr>
        <p:spPr>
          <a:xfrm>
            <a:off x="5809673" y="4258638"/>
            <a:ext cx="5347854" cy="1707327"/>
          </a:xfrm>
          <a:prstGeom prst="rect">
            <a:avLst/>
          </a:prstGeom>
          <a:solidFill>
            <a:srgbClr val="FFFF00"/>
          </a:solidFill>
          <a:ln w="38100">
            <a:solidFill>
              <a:srgbClr val="C00000"/>
            </a:solidFill>
          </a:ln>
        </p:spPr>
        <p:txBody>
          <a:bodyPr wrap="square" rtlCol="0">
            <a:spAutoFit/>
          </a:bodyPr>
          <a:lstStyle/>
          <a:p>
            <a:pPr marL="0" marR="0" lvl="0" indent="0" algn="ctr" defTabSz="914400" eaLnBrk="1" fontAlgn="auto" latinLnBrk="0" hangingPunct="1">
              <a:lnSpc>
                <a:spcPts val="25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the Choice of Learning Activities </a:t>
            </a:r>
          </a:p>
          <a:p>
            <a:pPr marL="0" marR="0" lvl="0" indent="0" algn="ctr" defTabSz="914400" eaLnBrk="1" fontAlgn="auto" latinLnBrk="0" hangingPunct="1">
              <a:lnSpc>
                <a:spcPts val="25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Must Conform With </a:t>
            </a:r>
          </a:p>
          <a:p>
            <a:pPr marL="0" marR="0" lvl="0" indent="0" algn="ctr" defTabSz="914400" eaLnBrk="1" fontAlgn="auto" latinLnBrk="0" hangingPunct="1">
              <a:lnSpc>
                <a:spcPts val="25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the Link and Match Principle </a:t>
            </a:r>
          </a:p>
          <a:p>
            <a:pPr marL="0" marR="0" lvl="0" indent="0" algn="ctr" defTabSz="914400" eaLnBrk="1" fontAlgn="auto" latinLnBrk="0" hangingPunct="1">
              <a:lnSpc>
                <a:spcPts val="25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as well as the Objectives </a:t>
            </a:r>
          </a:p>
          <a:p>
            <a:pPr marL="0" marR="0" lvl="0" indent="0" algn="ctr" defTabSz="914400" eaLnBrk="1" fontAlgn="auto" latinLnBrk="0" hangingPunct="1">
              <a:lnSpc>
                <a:spcPts val="25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of Curriculum’s Learning Outcome</a:t>
            </a:r>
          </a:p>
        </p:txBody>
      </p:sp>
      <p:sp>
        <p:nvSpPr>
          <p:cNvPr id="7" name="Arrow: Right 6">
            <a:extLst>
              <a:ext uri="{FF2B5EF4-FFF2-40B4-BE49-F238E27FC236}">
                <a16:creationId xmlns:a16="http://schemas.microsoft.com/office/drawing/2014/main" id="{F6BE282C-25C8-1341-2065-B42DE7F8E9F2}"/>
              </a:ext>
            </a:extLst>
          </p:cNvPr>
          <p:cNvSpPr/>
          <p:nvPr/>
        </p:nvSpPr>
        <p:spPr>
          <a:xfrm rot="16200000">
            <a:off x="6816882" y="2913501"/>
            <a:ext cx="1248378" cy="502200"/>
          </a:xfrm>
          <a:prstGeom prst="rightArrow">
            <a:avLst/>
          </a:prstGeom>
          <a:solidFill>
            <a:srgbClr val="FAA93A">
              <a:lumMod val="75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 name="TextBox 7">
            <a:extLst>
              <a:ext uri="{FF2B5EF4-FFF2-40B4-BE49-F238E27FC236}">
                <a16:creationId xmlns:a16="http://schemas.microsoft.com/office/drawing/2014/main" id="{177796F7-1562-A24B-CAD5-A12564D58436}"/>
              </a:ext>
            </a:extLst>
          </p:cNvPr>
          <p:cNvSpPr txBox="1"/>
          <p:nvPr/>
        </p:nvSpPr>
        <p:spPr>
          <a:xfrm>
            <a:off x="1081736" y="457454"/>
            <a:ext cx="6649101" cy="523220"/>
          </a:xfrm>
          <a:prstGeom prst="rect">
            <a:avLst/>
          </a:prstGeom>
          <a:noFill/>
        </p:spPr>
        <p:txBody>
          <a:bodyPr wrap="square" rtlCol="0">
            <a:spAutoFit/>
          </a:bodyPr>
          <a:lstStyle/>
          <a:p>
            <a:r>
              <a:rPr lang="en-US" sz="2800" dirty="0">
                <a:solidFill>
                  <a:prstClr val="black"/>
                </a:solidFill>
                <a:latin typeface="Arial" panose="020B0604020202020204" pitchFamily="34" charset="0"/>
                <a:cs typeface="Arial" panose="020B0604020202020204" pitchFamily="34" charset="0"/>
              </a:rPr>
              <a:t>THE CHOICES OF MBKM ACTIVITIES</a:t>
            </a:r>
            <a:endParaRPr lang="en-ID"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79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BBA53C-C8F3-D392-71F8-1FBE6F1EA117}"/>
              </a:ext>
            </a:extLst>
          </p:cNvPr>
          <p:cNvSpPr txBox="1"/>
          <p:nvPr/>
        </p:nvSpPr>
        <p:spPr>
          <a:xfrm>
            <a:off x="1237673" y="692727"/>
            <a:ext cx="817418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VERY IMPORTANT ROLE OF SOFT SKILL</a:t>
            </a:r>
            <a:endParaRPr lang="en-ID" sz="2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6079FA5-6EA1-6B5A-2352-9ACA5E765251}"/>
              </a:ext>
            </a:extLst>
          </p:cNvPr>
          <p:cNvSpPr txBox="1"/>
          <p:nvPr/>
        </p:nvSpPr>
        <p:spPr>
          <a:xfrm>
            <a:off x="1237673" y="1443841"/>
            <a:ext cx="9291782" cy="4832092"/>
          </a:xfrm>
          <a:prstGeom prst="rect">
            <a:avLst/>
          </a:prstGeom>
          <a:noFill/>
        </p:spPr>
        <p:txBody>
          <a:bodyPr wrap="square" rtlCol="0">
            <a:spAutoFit/>
          </a:bodyPr>
          <a:lstStyle/>
          <a:p>
            <a:pPr marL="628650" indent="-628650">
              <a:buFont typeface="Arial" panose="020B0604020202020204" pitchFamily="34" charset="0"/>
              <a:buChar char="•"/>
            </a:pPr>
            <a:r>
              <a:rPr lang="en-US" sz="2800" dirty="0">
                <a:latin typeface="Arial" panose="020B0604020202020204" pitchFamily="34" charset="0"/>
                <a:cs typeface="Arial" panose="020B0604020202020204" pitchFamily="34" charset="0"/>
              </a:rPr>
              <a:t>Behind career success story most of people, soft skill giving contribution up to 80%.</a:t>
            </a:r>
          </a:p>
          <a:p>
            <a:pPr marL="628650" indent="-628650">
              <a:buFont typeface="Arial" panose="020B0604020202020204" pitchFamily="34" charset="0"/>
              <a:buChar char="•"/>
            </a:pPr>
            <a:r>
              <a:rPr lang="en-US" sz="2800" dirty="0">
                <a:latin typeface="Arial" panose="020B0604020202020204" pitchFamily="34" charset="0"/>
                <a:cs typeface="Arial" panose="020B0604020202020204" pitchFamily="34" charset="0"/>
              </a:rPr>
              <a:t>Performance achievement of hard skill is </a:t>
            </a:r>
            <a:r>
              <a:rPr lang="en-US" sz="2800" dirty="0" err="1">
                <a:latin typeface="Arial" panose="020B0604020202020204" pitchFamily="34" charset="0"/>
                <a:cs typeface="Arial" panose="020B0604020202020204" pitchFamily="34" charset="0"/>
              </a:rPr>
              <a:t>highy</a:t>
            </a:r>
            <a:r>
              <a:rPr lang="en-US" sz="2800" dirty="0">
                <a:latin typeface="Arial" panose="020B0604020202020204" pitchFamily="34" charset="0"/>
                <a:cs typeface="Arial" panose="020B0604020202020204" pitchFamily="34" charset="0"/>
              </a:rPr>
              <a:t>  affected by soft skill performance.   </a:t>
            </a:r>
          </a:p>
          <a:p>
            <a:pPr marL="628650" indent="-628650">
              <a:buFont typeface="Arial" panose="020B0604020202020204" pitchFamily="34" charset="0"/>
              <a:buChar char="•"/>
            </a:pPr>
            <a:r>
              <a:rPr lang="en-ID" sz="2800" dirty="0">
                <a:latin typeface="Arial" panose="020B0604020202020204" pitchFamily="34" charset="0"/>
                <a:cs typeface="Arial" panose="020B0604020202020204" pitchFamily="34" charset="0"/>
              </a:rPr>
              <a:t>Soft skill is build through:</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Co-curriculum activities.</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Campus learning ambiance.</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Rules of campus living.</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Teaching style of lecturers.</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Sound relationship among peoples in campus.</a:t>
            </a:r>
          </a:p>
          <a:p>
            <a:pPr marL="1347788" lvl="1" indent="-719138">
              <a:buFont typeface="Wingdings" panose="05000000000000000000" pitchFamily="2" charset="2"/>
              <a:buChar char="ü"/>
            </a:pPr>
            <a:r>
              <a:rPr lang="en-ID" sz="2800" dirty="0">
                <a:latin typeface="Arial" panose="020B0604020202020204" pitchFamily="34" charset="0"/>
                <a:cs typeface="Arial" panose="020B0604020202020204" pitchFamily="34" charset="0"/>
              </a:rPr>
              <a:t>Etc.</a:t>
            </a:r>
          </a:p>
        </p:txBody>
      </p:sp>
    </p:spTree>
    <p:extLst>
      <p:ext uri="{BB962C8B-B14F-4D97-AF65-F5344CB8AC3E}">
        <p14:creationId xmlns:p14="http://schemas.microsoft.com/office/powerpoint/2010/main" val="369810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870BC5-99AA-6960-ED1F-33FE03231953}"/>
              </a:ext>
            </a:extLst>
          </p:cNvPr>
          <p:cNvPicPr>
            <a:picLocks noChangeAspect="1"/>
          </p:cNvPicPr>
          <p:nvPr/>
        </p:nvPicPr>
        <p:blipFill>
          <a:blip r:embed="rId2"/>
          <a:stretch>
            <a:fillRect/>
          </a:stretch>
        </p:blipFill>
        <p:spPr>
          <a:xfrm>
            <a:off x="1339272" y="1476813"/>
            <a:ext cx="9892145" cy="4477041"/>
          </a:xfrm>
          <a:prstGeom prst="rect">
            <a:avLst/>
          </a:prstGeom>
        </p:spPr>
      </p:pic>
      <p:sp>
        <p:nvSpPr>
          <p:cNvPr id="3" name="TextBox 2">
            <a:extLst>
              <a:ext uri="{FF2B5EF4-FFF2-40B4-BE49-F238E27FC236}">
                <a16:creationId xmlns:a16="http://schemas.microsoft.com/office/drawing/2014/main" id="{327916A6-6435-4733-14B2-D63DA2DE7225}"/>
              </a:ext>
            </a:extLst>
          </p:cNvPr>
          <p:cNvSpPr txBox="1"/>
          <p:nvPr/>
        </p:nvSpPr>
        <p:spPr>
          <a:xfrm>
            <a:off x="1237673" y="711200"/>
            <a:ext cx="598349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PRIMARILY PERFORMANCE INDICATORS (IKU) </a:t>
            </a:r>
          </a:p>
          <a:p>
            <a:r>
              <a:rPr lang="en-US" sz="2000" dirty="0">
                <a:latin typeface="Arial" panose="020B0604020202020204" pitchFamily="34" charset="0"/>
                <a:cs typeface="Arial" panose="020B0604020202020204" pitchFamily="34" charset="0"/>
              </a:rPr>
              <a:t>OF HIGHER EDUCATION TRANSFORMATION</a:t>
            </a:r>
            <a:endParaRPr lang="en-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22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05474B-3C5B-DFF9-EFAD-B4DC946C849E}"/>
              </a:ext>
            </a:extLst>
          </p:cNvPr>
          <p:cNvSpPr txBox="1"/>
          <p:nvPr/>
        </p:nvSpPr>
        <p:spPr>
          <a:xfrm>
            <a:off x="985158" y="1489931"/>
            <a:ext cx="10163133" cy="4832092"/>
          </a:xfrm>
          <a:prstGeom prst="rect">
            <a:avLst/>
          </a:prstGeom>
          <a:solidFill>
            <a:sysClr val="window" lastClr="FFFFFF"/>
          </a:solidFill>
          <a:ln w="28575">
            <a:solidFill>
              <a:srgbClr val="FF0000"/>
            </a:solidFill>
          </a:ln>
        </p:spPr>
        <p:txBody>
          <a:bodyPr wrap="square" rtlCol="0">
            <a:spAutoFit/>
          </a:bodyPr>
          <a:lstStyle/>
          <a:p>
            <a:pPr defTabSz="914400">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Mencetak</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lulusan</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yang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unggul</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dalam</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praktik</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 </a:t>
            </a:r>
            <a:r>
              <a:rPr kumimoji="0" lang="en-US" sz="27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penggunaan</a:t>
            </a:r>
            <a:r>
              <a:rPr kumimoji="0" lang="en-US" sz="27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7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teknologi</a:t>
            </a:r>
            <a:r>
              <a:rPr kumimoji="0" lang="en-US" sz="27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7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pendukung</a:t>
            </a:r>
            <a:r>
              <a:rPr kumimoji="0" lang="en-US" sz="27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7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praktik</a:t>
            </a:r>
            <a:r>
              <a:rPr kumimoji="0" lang="en-US" sz="27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7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akuntansi</a:t>
            </a:r>
            <a:r>
              <a:rPr kumimoji="0" lang="en-US" sz="27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r>
              <a:rPr lang="en-US" sz="2700" kern="0" dirty="0">
                <a:solidFill>
                  <a:srgbClr val="FF0000"/>
                </a:solidFill>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mencakup</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2700" i="1" dirty="0">
                <a:latin typeface="Arial" panose="020B0604020202020204" pitchFamily="34" charset="0"/>
                <a:cs typeface="Arial" panose="020B0604020202020204" pitchFamily="34" charset="0"/>
              </a:rPr>
              <a:t>IT embedded inside each subject and entrepreneurship skill</a:t>
            </a:r>
            <a:r>
              <a:rPr lang="en-US" sz="2700" dirty="0">
                <a:latin typeface="Arial" panose="020B0604020202020204" pitchFamily="34" charset="0"/>
                <a:cs typeface="Arial" panose="020B0604020202020204" pitchFamily="34" charset="0"/>
              </a:rPr>
              <a:t>):</a:t>
            </a:r>
            <a:endPar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Keuangan</a:t>
            </a:r>
            <a:endPar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Manajemen</a:t>
            </a:r>
            <a:endPar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Budgeting</a:t>
            </a: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Auditing</a:t>
            </a:r>
            <a:endParaRPr lang="en-US" sz="2700" kern="0" dirty="0">
              <a:solidFill>
                <a:prstClr val="black"/>
              </a:solidFill>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Perpajakan</a:t>
            </a:r>
            <a:endPar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Manajemen</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Keuangan</a:t>
            </a:r>
            <a:endPar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95350" marR="0" lvl="0" indent="-895350" defTabSz="914400" eaLnBrk="1" fontAlgn="auto" latinLnBrk="0" hangingPunct="1">
              <a:lnSpc>
                <a:spcPct val="100000"/>
              </a:lnSpc>
              <a:spcBef>
                <a:spcPts val="0"/>
              </a:spcBef>
              <a:spcAft>
                <a:spcPts val="0"/>
              </a:spcAft>
              <a:buClrTx/>
              <a:buSzTx/>
              <a:buFont typeface="+mj-lt"/>
              <a:buAutoNum type="arabicPeriod"/>
              <a:tabLst>
                <a:tab pos="720725" algn="l"/>
              </a:tabLst>
              <a:defRPr/>
            </a:pP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Analisis</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Informasi</a:t>
            </a:r>
            <a:r>
              <a:rPr kumimoji="0" lang="en-US"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endParaRPr kumimoji="0" lang="en-ID" sz="2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A04E15-1A04-A389-96E3-112FAC50B88A}"/>
              </a:ext>
            </a:extLst>
          </p:cNvPr>
          <p:cNvSpPr txBox="1"/>
          <p:nvPr/>
        </p:nvSpPr>
        <p:spPr>
          <a:xfrm>
            <a:off x="846613" y="364532"/>
            <a:ext cx="8657605" cy="954107"/>
          </a:xfrm>
          <a:prstGeom prst="rect">
            <a:avLst/>
          </a:prstGeom>
          <a:noFill/>
        </p:spPr>
        <p:txBody>
          <a:bodyPr wrap="square" rtlCol="0">
            <a:spAutoFit/>
          </a:bodyPr>
          <a:lstStyle/>
          <a:p>
            <a:r>
              <a:rPr lang="en-ID" sz="2800" b="1" dirty="0">
                <a:latin typeface="Arial" panose="020B0604020202020204" pitchFamily="34" charset="0"/>
                <a:cs typeface="Arial" panose="020B0604020202020204" pitchFamily="34" charset="0"/>
              </a:rPr>
              <a:t>PRIMARILY MANDATORY OF VOCATIONAL ACCOUNTING EDUCATION</a:t>
            </a:r>
          </a:p>
        </p:txBody>
      </p:sp>
      <p:sp>
        <p:nvSpPr>
          <p:cNvPr id="8" name="Right Brace 7">
            <a:extLst>
              <a:ext uri="{FF2B5EF4-FFF2-40B4-BE49-F238E27FC236}">
                <a16:creationId xmlns:a16="http://schemas.microsoft.com/office/drawing/2014/main" id="{44F898AC-2874-5767-F57E-927FB030C307}"/>
              </a:ext>
            </a:extLst>
          </p:cNvPr>
          <p:cNvSpPr/>
          <p:nvPr/>
        </p:nvSpPr>
        <p:spPr>
          <a:xfrm>
            <a:off x="6437745" y="3206398"/>
            <a:ext cx="775855" cy="2835563"/>
          </a:xfrm>
          <a:prstGeom prst="rightBrace">
            <a:avLst>
              <a:gd name="adj1" fmla="val 8333"/>
              <a:gd name="adj2" fmla="val 50592"/>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9" name="TextBox 8">
            <a:extLst>
              <a:ext uri="{FF2B5EF4-FFF2-40B4-BE49-F238E27FC236}">
                <a16:creationId xmlns:a16="http://schemas.microsoft.com/office/drawing/2014/main" id="{603EA0B3-6D31-6A2D-46D0-7E494EC9F688}"/>
              </a:ext>
            </a:extLst>
          </p:cNvPr>
          <p:cNvSpPr txBox="1"/>
          <p:nvPr/>
        </p:nvSpPr>
        <p:spPr>
          <a:xfrm>
            <a:off x="7389011" y="4147125"/>
            <a:ext cx="3429823"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Managerial Report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Financial Report</a:t>
            </a:r>
            <a:endParaRPr lang="en-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36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9BCC21-F362-D6A0-8385-A093F40D2936}"/>
              </a:ext>
            </a:extLst>
          </p:cNvPr>
          <p:cNvSpPr txBox="1"/>
          <p:nvPr/>
        </p:nvSpPr>
        <p:spPr>
          <a:xfrm>
            <a:off x="6456216" y="1944022"/>
            <a:ext cx="4812145" cy="3939540"/>
          </a:xfrm>
          <a:prstGeom prst="rect">
            <a:avLst/>
          </a:prstGeom>
          <a:solidFill>
            <a:sysClr val="window" lastClr="FFFFFF"/>
          </a:solidFill>
          <a:ln w="381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Institusi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Pendidikan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Vokasi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Menjadi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Rumah</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produksi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inovasi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pendidikan</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berbasis</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kasus</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2500" kern="0" dirty="0">
                <a:solidFill>
                  <a:prstClr val="black"/>
                </a:solidFill>
                <a:latin typeface="Arial" panose="020B0604020202020204" pitchFamily="34" charset="0"/>
                <a:cs typeface="Arial" panose="020B0604020202020204" pitchFamily="34" charset="0"/>
              </a:rPr>
              <a:t>CBL</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berbasis</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projek</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(PBL)</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Rumah</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produksi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solusi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problem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praktik</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Rumah</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produksi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inovasi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praktik</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ID"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5001EF-F951-6E5F-170B-D59DEAD91AD5}"/>
              </a:ext>
            </a:extLst>
          </p:cNvPr>
          <p:cNvSpPr txBox="1"/>
          <p:nvPr/>
        </p:nvSpPr>
        <p:spPr>
          <a:xfrm>
            <a:off x="1034471" y="1965537"/>
            <a:ext cx="4285672" cy="3970318"/>
          </a:xfrm>
          <a:prstGeom prst="rect">
            <a:avLst/>
          </a:prstGeom>
          <a:solidFill>
            <a:sysClr val="window" lastClr="FFFFFF"/>
          </a:solidFill>
          <a:ln w="381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Kolaborasi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yang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Kuat</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Produktif</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antara</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Pendidikan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Vokasi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dengan</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Industri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untuk</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Penguatan</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Soft Skill dan Hard Skill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Lulusan</a:t>
            </a:r>
            <a:r>
              <a:rPr kumimoji="0" lang="en-US"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US" sz="28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dengan</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dominasi</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proaktif</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pada Pendidikan </a:t>
            </a:r>
            <a:r>
              <a:rPr kumimoji="0" lang="en-US" sz="28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Vokasi</a:t>
            </a:r>
            <a:r>
              <a:rPr kumimoji="0" lang="en-US" sz="2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ID"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Arrow: Left-Right 3">
            <a:extLst>
              <a:ext uri="{FF2B5EF4-FFF2-40B4-BE49-F238E27FC236}">
                <a16:creationId xmlns:a16="http://schemas.microsoft.com/office/drawing/2014/main" id="{8030564A-5215-FF40-DCF6-37E27D5478B8}"/>
              </a:ext>
            </a:extLst>
          </p:cNvPr>
          <p:cNvSpPr/>
          <p:nvPr/>
        </p:nvSpPr>
        <p:spPr>
          <a:xfrm>
            <a:off x="5403270" y="3562475"/>
            <a:ext cx="969819" cy="394855"/>
          </a:xfrm>
          <a:prstGeom prst="leftRightArrow">
            <a:avLst/>
          </a:prstGeom>
          <a:solidFill>
            <a:srgbClr val="C00000"/>
          </a:solidFill>
          <a:ln w="1587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7B80E42C-D310-FB98-920D-A10708ECCF09}"/>
              </a:ext>
            </a:extLst>
          </p:cNvPr>
          <p:cNvSpPr txBox="1"/>
          <p:nvPr/>
        </p:nvSpPr>
        <p:spPr>
          <a:xfrm>
            <a:off x="942111" y="590800"/>
            <a:ext cx="7370616" cy="836126"/>
          </a:xfrm>
          <a:prstGeom prst="rect">
            <a:avLst/>
          </a:prstGeom>
          <a:noFill/>
        </p:spPr>
        <p:txBody>
          <a:bodyPr wrap="square" rtlCol="0">
            <a:spAutoFit/>
          </a:bodyPr>
          <a:lstStyle/>
          <a:p>
            <a:pPr>
              <a:lnSpc>
                <a:spcPts val="2900"/>
              </a:lnSpc>
            </a:pPr>
            <a:r>
              <a:rPr lang="en-US" sz="2800" b="1" dirty="0">
                <a:latin typeface="Arial" panose="020B0604020202020204" pitchFamily="34" charset="0"/>
                <a:cs typeface="Arial" panose="020B0604020202020204" pitchFamily="34" charset="0"/>
              </a:rPr>
              <a:t>KEY SUCCESS FACTOR IN DEVELOPING VOCATIONAL ACCOUNTING EDUCATION</a:t>
            </a:r>
          </a:p>
        </p:txBody>
      </p:sp>
    </p:spTree>
    <p:extLst>
      <p:ext uri="{BB962C8B-B14F-4D97-AF65-F5344CB8AC3E}">
        <p14:creationId xmlns:p14="http://schemas.microsoft.com/office/powerpoint/2010/main" val="367032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4 Points 17">
            <a:extLst>
              <a:ext uri="{FF2B5EF4-FFF2-40B4-BE49-F238E27FC236}">
                <a16:creationId xmlns:a16="http://schemas.microsoft.com/office/drawing/2014/main" id="{72333E78-8118-AAE5-1A19-2D4F1EFEB5E0}"/>
              </a:ext>
            </a:extLst>
          </p:cNvPr>
          <p:cNvSpPr/>
          <p:nvPr/>
        </p:nvSpPr>
        <p:spPr>
          <a:xfrm>
            <a:off x="9139872" y="1366983"/>
            <a:ext cx="2451763" cy="1908830"/>
          </a:xfrm>
          <a:prstGeom prst="irregularSeal2">
            <a:avLst/>
          </a:prstGeom>
          <a:solidFill>
            <a:srgbClr val="FF0000"/>
          </a:solidFill>
          <a:ln w="15875" cap="flat" cmpd="sng" algn="ctr">
            <a:solidFill>
              <a:srgbClr val="9ACD4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1"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9" name="TextBox 18">
            <a:extLst>
              <a:ext uri="{FF2B5EF4-FFF2-40B4-BE49-F238E27FC236}">
                <a16:creationId xmlns:a16="http://schemas.microsoft.com/office/drawing/2014/main" id="{842FDD2D-D4A6-56D6-6E49-4832E1FB357B}"/>
              </a:ext>
            </a:extLst>
          </p:cNvPr>
          <p:cNvSpPr txBox="1"/>
          <p:nvPr/>
        </p:nvSpPr>
        <p:spPr>
          <a:xfrm>
            <a:off x="3417455" y="2016260"/>
            <a:ext cx="4922981" cy="523220"/>
          </a:xfrm>
          <a:prstGeom prst="rect">
            <a:avLst/>
          </a:prstGeom>
          <a:solidFill>
            <a:sysClr val="window" lastClr="FFFFFF"/>
          </a:solidFill>
          <a:ln w="285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PROSES BISNIS INDUSTRI</a:t>
            </a:r>
            <a:endParaRPr kumimoji="0" lang="en-ID"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6D36FCD7-95BE-31D3-D89F-459D8C4D488C}"/>
              </a:ext>
            </a:extLst>
          </p:cNvPr>
          <p:cNvSpPr/>
          <p:nvPr/>
        </p:nvSpPr>
        <p:spPr>
          <a:xfrm>
            <a:off x="3417457" y="3355100"/>
            <a:ext cx="4922980" cy="418731"/>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PRODUCT DESIGN</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9A69D5F0-E133-98D6-63DE-DF36A2E2466E}"/>
              </a:ext>
            </a:extLst>
          </p:cNvPr>
          <p:cNvSpPr/>
          <p:nvPr/>
        </p:nvSpPr>
        <p:spPr>
          <a:xfrm>
            <a:off x="3417457" y="3850775"/>
            <a:ext cx="4922980" cy="418732"/>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PRODUCTION PLANING</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96198852-D654-024A-B511-CF9CA5A00065}"/>
              </a:ext>
            </a:extLst>
          </p:cNvPr>
          <p:cNvSpPr/>
          <p:nvPr/>
        </p:nvSpPr>
        <p:spPr>
          <a:xfrm>
            <a:off x="3417457" y="4346444"/>
            <a:ext cx="4922980" cy="418733"/>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BUDGETING</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B8823DFD-3580-7509-B8BC-1E8CAA0DF390}"/>
              </a:ext>
            </a:extLst>
          </p:cNvPr>
          <p:cNvSpPr/>
          <p:nvPr/>
        </p:nvSpPr>
        <p:spPr>
          <a:xfrm>
            <a:off x="3417458" y="4832875"/>
            <a:ext cx="4922980" cy="430915"/>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PRODUCTION PROCESS</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Rounded Corners 23">
            <a:extLst>
              <a:ext uri="{FF2B5EF4-FFF2-40B4-BE49-F238E27FC236}">
                <a16:creationId xmlns:a16="http://schemas.microsoft.com/office/drawing/2014/main" id="{E1E791DB-CBC1-890E-18D0-89EE41AEBB3A}"/>
              </a:ext>
            </a:extLst>
          </p:cNvPr>
          <p:cNvSpPr/>
          <p:nvPr/>
        </p:nvSpPr>
        <p:spPr>
          <a:xfrm>
            <a:off x="3417457" y="5342124"/>
            <a:ext cx="4922981" cy="430916"/>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SELLING</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Rounded Corners 24">
            <a:extLst>
              <a:ext uri="{FF2B5EF4-FFF2-40B4-BE49-F238E27FC236}">
                <a16:creationId xmlns:a16="http://schemas.microsoft.com/office/drawing/2014/main" id="{64B0E7C8-AD41-2924-B7AB-6296D34A0351}"/>
              </a:ext>
            </a:extLst>
          </p:cNvPr>
          <p:cNvSpPr/>
          <p:nvPr/>
        </p:nvSpPr>
        <p:spPr>
          <a:xfrm>
            <a:off x="3417456" y="5842581"/>
            <a:ext cx="4922983" cy="430916"/>
          </a:xfrm>
          <a:prstGeom prst="roundRect">
            <a:avLst/>
          </a:prstGeom>
          <a:solidFill>
            <a:sysClr val="window" lastClr="FFFFFF"/>
          </a:solidFill>
          <a:ln w="158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MONITORING &amp; EVALUATION</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429FEBB5-34D1-5CAA-70C2-A4401A202AF2}"/>
              </a:ext>
            </a:extLst>
          </p:cNvPr>
          <p:cNvSpPr/>
          <p:nvPr/>
        </p:nvSpPr>
        <p:spPr>
          <a:xfrm>
            <a:off x="757380" y="3553948"/>
            <a:ext cx="1995054" cy="2617755"/>
          </a:xfrm>
          <a:prstGeom prst="rect">
            <a:avLst/>
          </a:prstGeom>
          <a:solidFill>
            <a:sysClr val="window" lastClr="FFFFFF"/>
          </a:solidFill>
          <a:ln w="28575" cap="flat" cmpd="sng" algn="ctr">
            <a:solidFill>
              <a:srgbClr val="9ACD4C">
                <a:shade val="1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Main Concern: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Error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Fraud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Innovation Problems</a:t>
            </a:r>
            <a:endParaRPr kumimoji="0" lang="en-ID"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Arrow: Right 26">
            <a:extLst>
              <a:ext uri="{FF2B5EF4-FFF2-40B4-BE49-F238E27FC236}">
                <a16:creationId xmlns:a16="http://schemas.microsoft.com/office/drawing/2014/main" id="{61C1D4E4-FDC0-5ED6-8D5B-DCBFD3CCE205}"/>
              </a:ext>
            </a:extLst>
          </p:cNvPr>
          <p:cNvSpPr/>
          <p:nvPr/>
        </p:nvSpPr>
        <p:spPr>
          <a:xfrm>
            <a:off x="2900218" y="4491147"/>
            <a:ext cx="369454" cy="341728"/>
          </a:xfrm>
          <a:prstGeom prst="rightArrow">
            <a:avLst/>
          </a:prstGeom>
          <a:solidFill>
            <a:srgbClr val="FF0000"/>
          </a:solidFill>
          <a:ln w="15875" cap="flat" cmpd="sng" algn="ctr">
            <a:solidFill>
              <a:srgbClr val="9ACD4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8" name="TextBox 27">
            <a:extLst>
              <a:ext uri="{FF2B5EF4-FFF2-40B4-BE49-F238E27FC236}">
                <a16:creationId xmlns:a16="http://schemas.microsoft.com/office/drawing/2014/main" id="{6B074130-CD43-8A2A-F599-EEB4D58D4CC5}"/>
              </a:ext>
            </a:extLst>
          </p:cNvPr>
          <p:cNvSpPr txBox="1"/>
          <p:nvPr/>
        </p:nvSpPr>
        <p:spPr>
          <a:xfrm>
            <a:off x="8922330" y="3494047"/>
            <a:ext cx="2983343" cy="2677656"/>
          </a:xfrm>
          <a:prstGeom prst="rect">
            <a:avLst/>
          </a:prstGeom>
          <a:solidFill>
            <a:sysClr val="window" lastClr="FFFFFF"/>
          </a:solid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Informasi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akuntansi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keuangan</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menjadi</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pertimbangan</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dan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perhatian</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utama</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pada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setiap</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tahap</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proses </a:t>
            </a:r>
            <a:r>
              <a:rPr kumimoji="0" lang="en-US" sz="24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bisnis</a:t>
            </a: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kumimoji="0" lang="en-ID"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FFA2287C-1E9E-A704-B979-707ABC0E23BA}"/>
              </a:ext>
            </a:extLst>
          </p:cNvPr>
          <p:cNvSpPr/>
          <p:nvPr/>
        </p:nvSpPr>
        <p:spPr>
          <a:xfrm rot="10800000">
            <a:off x="8446656" y="4511074"/>
            <a:ext cx="369454" cy="341728"/>
          </a:xfrm>
          <a:prstGeom prst="rightArrow">
            <a:avLst/>
          </a:prstGeom>
          <a:solidFill>
            <a:srgbClr val="FF0000"/>
          </a:solidFill>
          <a:ln w="15875" cap="flat" cmpd="sng" algn="ctr">
            <a:solidFill>
              <a:srgbClr val="9ACD4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0" name="TextBox 29">
            <a:extLst>
              <a:ext uri="{FF2B5EF4-FFF2-40B4-BE49-F238E27FC236}">
                <a16:creationId xmlns:a16="http://schemas.microsoft.com/office/drawing/2014/main" id="{D173B186-A99A-0557-45B6-86F074EF3225}"/>
              </a:ext>
            </a:extLst>
          </p:cNvPr>
          <p:cNvSpPr txBox="1"/>
          <p:nvPr/>
        </p:nvSpPr>
        <p:spPr>
          <a:xfrm rot="20151110">
            <a:off x="9328441" y="2124894"/>
            <a:ext cx="1963886" cy="461665"/>
          </a:xfrm>
          <a:prstGeom prst="rect">
            <a:avLst/>
          </a:prstGeom>
          <a:noFill/>
        </p:spPr>
        <p:txBody>
          <a:bodyPr wrap="square" rtlCol="0">
            <a:spAutoFit/>
          </a:bodyPr>
          <a:lstStyle/>
          <a:p>
            <a:r>
              <a:rPr lang="en-US" sz="2400" b="1" dirty="0">
                <a:solidFill>
                  <a:prstClr val="white"/>
                </a:solidFill>
                <a:latin typeface="Arial" panose="020B0604020202020204" pitchFamily="34" charset="0"/>
                <a:cs typeface="Arial" panose="020B0604020202020204" pitchFamily="34" charset="0"/>
              </a:rPr>
              <a:t>Accounting</a:t>
            </a:r>
            <a:endParaRPr lang="en-ID" sz="2400" b="1" dirty="0">
              <a:solidFill>
                <a:prstClr val="white"/>
              </a:solidFill>
              <a:latin typeface="Arial" panose="020B0604020202020204" pitchFamily="34" charset="0"/>
              <a:cs typeface="Arial" panose="020B0604020202020204" pitchFamily="34" charset="0"/>
            </a:endParaRPr>
          </a:p>
        </p:txBody>
      </p:sp>
      <p:sp>
        <p:nvSpPr>
          <p:cNvPr id="31" name="Explosion: 14 Points 30">
            <a:extLst>
              <a:ext uri="{FF2B5EF4-FFF2-40B4-BE49-F238E27FC236}">
                <a16:creationId xmlns:a16="http://schemas.microsoft.com/office/drawing/2014/main" id="{1E941837-28D5-7DC3-0A6B-BEAD15DE79D8}"/>
              </a:ext>
            </a:extLst>
          </p:cNvPr>
          <p:cNvSpPr/>
          <p:nvPr/>
        </p:nvSpPr>
        <p:spPr>
          <a:xfrm>
            <a:off x="757380" y="1533714"/>
            <a:ext cx="2512291" cy="1908830"/>
          </a:xfrm>
          <a:prstGeom prst="irregularSeal2">
            <a:avLst/>
          </a:prstGeom>
          <a:solidFill>
            <a:srgbClr val="FF0000"/>
          </a:solidFill>
          <a:ln w="15875" cap="flat" cmpd="sng" algn="ctr">
            <a:solidFill>
              <a:srgbClr val="9ACD4C">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1"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F139E025-18B1-5DBC-0CCD-FEB9B8A4B3AD}"/>
              </a:ext>
            </a:extLst>
          </p:cNvPr>
          <p:cNvSpPr txBox="1"/>
          <p:nvPr/>
        </p:nvSpPr>
        <p:spPr>
          <a:xfrm rot="20151110">
            <a:off x="970053" y="2361498"/>
            <a:ext cx="1875835" cy="461665"/>
          </a:xfrm>
          <a:prstGeom prst="rect">
            <a:avLst/>
          </a:prstGeom>
          <a:noFill/>
        </p:spPr>
        <p:txBody>
          <a:bodyPr wrap="none" rtlCol="0">
            <a:spAutoFit/>
          </a:bodyPr>
          <a:lstStyle/>
          <a:p>
            <a:r>
              <a:rPr lang="en-US" sz="2400" b="1" dirty="0">
                <a:solidFill>
                  <a:prstClr val="white"/>
                </a:solidFill>
                <a:latin typeface="Arial" panose="020B0604020202020204" pitchFamily="34" charset="0"/>
                <a:cs typeface="Arial" panose="020B0604020202020204" pitchFamily="34" charset="0"/>
              </a:rPr>
              <a:t>Accounting</a:t>
            </a:r>
            <a:endParaRPr lang="en-ID" sz="2400" b="1" dirty="0">
              <a:solidFill>
                <a:prstClr val="white"/>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362B73B1-2E14-A5E9-1ADF-87947ED64553}"/>
              </a:ext>
            </a:extLst>
          </p:cNvPr>
          <p:cNvCxnSpPr>
            <a:cxnSpLocks/>
          </p:cNvCxnSpPr>
          <p:nvPr/>
        </p:nvCxnSpPr>
        <p:spPr>
          <a:xfrm flipH="1">
            <a:off x="8446656" y="2770907"/>
            <a:ext cx="872835" cy="504905"/>
          </a:xfrm>
          <a:prstGeom prst="straightConnector1">
            <a:avLst/>
          </a:prstGeom>
          <a:noFill/>
          <a:ln w="76200" cap="flat" cmpd="sng" algn="ctr">
            <a:solidFill>
              <a:srgbClr val="FF0000"/>
            </a:solidFill>
            <a:prstDash val="solid"/>
            <a:tailEnd type="triangle"/>
          </a:ln>
          <a:effectLst/>
        </p:spPr>
      </p:cxnSp>
      <p:cxnSp>
        <p:nvCxnSpPr>
          <p:cNvPr id="34" name="Straight Arrow Connector 33">
            <a:extLst>
              <a:ext uri="{FF2B5EF4-FFF2-40B4-BE49-F238E27FC236}">
                <a16:creationId xmlns:a16="http://schemas.microsoft.com/office/drawing/2014/main" id="{7267209C-8B70-D973-AE1C-09F8D1894322}"/>
              </a:ext>
            </a:extLst>
          </p:cNvPr>
          <p:cNvCxnSpPr>
            <a:cxnSpLocks/>
          </p:cNvCxnSpPr>
          <p:nvPr/>
        </p:nvCxnSpPr>
        <p:spPr>
          <a:xfrm>
            <a:off x="2786304" y="2653568"/>
            <a:ext cx="672273" cy="553123"/>
          </a:xfrm>
          <a:prstGeom prst="straightConnector1">
            <a:avLst/>
          </a:prstGeom>
          <a:noFill/>
          <a:ln w="76200" cap="flat" cmpd="sng" algn="ctr">
            <a:solidFill>
              <a:srgbClr val="FF0000"/>
            </a:solidFill>
            <a:prstDash val="solid"/>
            <a:tailEnd type="triangle"/>
          </a:ln>
          <a:effectLst/>
        </p:spPr>
      </p:cxnSp>
      <p:sp>
        <p:nvSpPr>
          <p:cNvPr id="35" name="TextBox 34">
            <a:extLst>
              <a:ext uri="{FF2B5EF4-FFF2-40B4-BE49-F238E27FC236}">
                <a16:creationId xmlns:a16="http://schemas.microsoft.com/office/drawing/2014/main" id="{FF5F1440-120F-54C3-4CE9-EBB80C13F6AB}"/>
              </a:ext>
            </a:extLst>
          </p:cNvPr>
          <p:cNvSpPr txBox="1"/>
          <p:nvPr/>
        </p:nvSpPr>
        <p:spPr>
          <a:xfrm>
            <a:off x="726541" y="323274"/>
            <a:ext cx="7881750" cy="954107"/>
          </a:xfrm>
          <a:prstGeom prst="rect">
            <a:avLst/>
          </a:prstGeom>
          <a:noFill/>
        </p:spPr>
        <p:txBody>
          <a:bodyPr wrap="square" rtlCol="0">
            <a:spAutoFit/>
          </a:bodyPr>
          <a:lstStyle/>
          <a:p>
            <a:r>
              <a:rPr lang="en-ID" sz="2800" b="1" dirty="0">
                <a:latin typeface="Arial" panose="020B0604020202020204" pitchFamily="34" charset="0"/>
                <a:cs typeface="Arial" panose="020B0604020202020204" pitchFamily="34" charset="0"/>
              </a:rPr>
              <a:t>THE BRIGHT PROSPECT OF VOCATIONAL ACCOUNTING EDUCATION</a:t>
            </a:r>
          </a:p>
        </p:txBody>
      </p:sp>
    </p:spTree>
    <p:extLst>
      <p:ext uri="{BB962C8B-B14F-4D97-AF65-F5344CB8AC3E}">
        <p14:creationId xmlns:p14="http://schemas.microsoft.com/office/powerpoint/2010/main" val="135228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D8378A-104C-0E75-C2AA-E12374795B28}"/>
              </a:ext>
            </a:extLst>
          </p:cNvPr>
          <p:cNvSpPr txBox="1"/>
          <p:nvPr/>
        </p:nvSpPr>
        <p:spPr>
          <a:xfrm>
            <a:off x="1196109" y="605043"/>
            <a:ext cx="8132618" cy="836126"/>
          </a:xfrm>
          <a:prstGeom prst="rect">
            <a:avLst/>
          </a:prstGeom>
          <a:solidFill>
            <a:srgbClr val="FF0000"/>
          </a:solidFill>
        </p:spPr>
        <p:txBody>
          <a:bodyPr wrap="square">
            <a:spAutoFit/>
          </a:bodyPr>
          <a:lstStyle/>
          <a:p>
            <a:pPr algn="l">
              <a:lnSpc>
                <a:spcPts val="2900"/>
              </a:lnSpc>
            </a:pPr>
            <a:r>
              <a:rPr lang="en-US" sz="2800" b="1" i="0" dirty="0">
                <a:solidFill>
                  <a:schemeClr val="bg1"/>
                </a:solidFill>
                <a:effectLst/>
                <a:latin typeface="Arial" panose="020B0604020202020204" pitchFamily="34" charset="0"/>
                <a:cs typeface="Arial" panose="020B0604020202020204" pitchFamily="34" charset="0"/>
              </a:rPr>
              <a:t>10 Essential Accountant Competencies That Employers Seek</a:t>
            </a:r>
          </a:p>
        </p:txBody>
      </p:sp>
      <p:sp>
        <p:nvSpPr>
          <p:cNvPr id="4" name="TextBox 3">
            <a:extLst>
              <a:ext uri="{FF2B5EF4-FFF2-40B4-BE49-F238E27FC236}">
                <a16:creationId xmlns:a16="http://schemas.microsoft.com/office/drawing/2014/main" id="{EFF1CD48-49F1-546B-7515-DC4492F08E89}"/>
              </a:ext>
            </a:extLst>
          </p:cNvPr>
          <p:cNvSpPr txBox="1"/>
          <p:nvPr/>
        </p:nvSpPr>
        <p:spPr>
          <a:xfrm>
            <a:off x="1108363" y="1699491"/>
            <a:ext cx="10575637" cy="4801314"/>
          </a:xfrm>
          <a:prstGeom prst="rect">
            <a:avLst/>
          </a:prstGeom>
          <a:noFill/>
        </p:spPr>
        <p:txBody>
          <a:bodyPr wrap="square" rtlCol="0">
            <a:spAutoFit/>
          </a:bodyPr>
          <a:lstStyle/>
          <a:p>
            <a:pPr marL="803275" indent="-803275" algn="l">
              <a:buAutoNum type="arabicPeriod"/>
            </a:pPr>
            <a:r>
              <a:rPr lang="en-ID" sz="2800" b="1" i="0" dirty="0">
                <a:solidFill>
                  <a:srgbClr val="2D2D2D"/>
                </a:solidFill>
                <a:effectLst/>
                <a:latin typeface="Arial" panose="020B0604020202020204" pitchFamily="34" charset="0"/>
                <a:cs typeface="Arial" panose="020B0604020202020204" pitchFamily="34" charset="0"/>
              </a:rPr>
              <a:t>Research skills: Data collection, Analysis, Attention to detail</a:t>
            </a:r>
          </a:p>
          <a:p>
            <a:pPr marL="803275" indent="-803275">
              <a:buFontTx/>
              <a:buAutoNum type="arabicPeriod"/>
            </a:pPr>
            <a:r>
              <a:rPr lang="en-ID" sz="2800" b="1" i="0" dirty="0">
                <a:solidFill>
                  <a:srgbClr val="2D2D2D"/>
                </a:solidFill>
                <a:effectLst/>
                <a:latin typeface="Arial" panose="020B0604020202020204" pitchFamily="34" charset="0"/>
                <a:cs typeface="Arial" panose="020B0604020202020204" pitchFamily="34" charset="0"/>
              </a:rPr>
              <a:t>Financial reporting: Balance sheet, Income statement, Statement of equity changes, Cash flow statement.</a:t>
            </a:r>
          </a:p>
          <a:p>
            <a:pPr marL="803275" indent="-803275">
              <a:buFontTx/>
              <a:buAutoNum type="arabicPeriod"/>
            </a:pPr>
            <a:r>
              <a:rPr lang="en-ID" sz="2800" b="1" i="0" dirty="0">
                <a:solidFill>
                  <a:srgbClr val="2D2D2D"/>
                </a:solidFill>
                <a:effectLst/>
                <a:latin typeface="Arial" panose="020B0604020202020204" pitchFamily="34" charset="0"/>
                <a:cs typeface="Arial" panose="020B0604020202020204" pitchFamily="34" charset="0"/>
              </a:rPr>
              <a:t>Budgeting and forecasting</a:t>
            </a:r>
          </a:p>
          <a:p>
            <a:pPr marL="803275" indent="-803275">
              <a:buFontTx/>
              <a:buAutoNum type="arabicPeriod"/>
            </a:pPr>
            <a:r>
              <a:rPr lang="en-ID" sz="2800" b="1" i="0" dirty="0">
                <a:solidFill>
                  <a:srgbClr val="2D2D2D"/>
                </a:solidFill>
                <a:effectLst/>
                <a:latin typeface="Arial" panose="020B0604020202020204" pitchFamily="34" charset="0"/>
                <a:cs typeface="Arial" panose="020B0604020202020204" pitchFamily="34" charset="0"/>
              </a:rPr>
              <a:t>Spreadsheet proficiency</a:t>
            </a:r>
          </a:p>
          <a:p>
            <a:pPr marL="803275" indent="-803275">
              <a:buFontTx/>
              <a:buAutoNum type="arabicPeriod"/>
            </a:pPr>
            <a:r>
              <a:rPr lang="en-ID" sz="2800" b="1" i="0" dirty="0">
                <a:solidFill>
                  <a:srgbClr val="2D2D2D"/>
                </a:solidFill>
                <a:effectLst/>
                <a:latin typeface="Arial" panose="020B0604020202020204" pitchFamily="34" charset="0"/>
                <a:cs typeface="Arial" panose="020B0604020202020204" pitchFamily="34" charset="0"/>
              </a:rPr>
              <a:t>Accuracy</a:t>
            </a:r>
          </a:p>
          <a:p>
            <a:pPr marL="803275" indent="-803275">
              <a:buFontTx/>
              <a:buAutoNum type="arabicPeriod"/>
            </a:pPr>
            <a:r>
              <a:rPr kumimoji="0" lang="en-ID" sz="2800" b="1"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Time management: </a:t>
            </a:r>
            <a:r>
              <a:rPr kumimoji="0" lang="en-ID" sz="28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Organization, Prioritization, Planning, Delegation, Problem-solving</a:t>
            </a:r>
          </a:p>
          <a:p>
            <a:endParaRPr lang="en-ID" dirty="0">
              <a:solidFill>
                <a:srgbClr val="2D2D2D"/>
              </a:solidFill>
              <a:latin typeface="Indeed Sans"/>
            </a:endParaRPr>
          </a:p>
          <a:p>
            <a:r>
              <a:rPr lang="en-ID" b="0" i="0" dirty="0">
                <a:solidFill>
                  <a:srgbClr val="595959"/>
                </a:solidFill>
                <a:effectLst/>
                <a:latin typeface="Indeed Sans"/>
              </a:rPr>
              <a:t>Updated December 21, 2023</a:t>
            </a:r>
            <a:endParaRPr lang="en-ID" b="0" i="0" dirty="0">
              <a:solidFill>
                <a:srgbClr val="2D2D2D"/>
              </a:solidFill>
              <a:effectLst/>
              <a:latin typeface="Indeed Sans"/>
            </a:endParaRPr>
          </a:p>
          <a:p>
            <a:r>
              <a:rPr lang="en-ID" b="1" i="0" dirty="0">
                <a:solidFill>
                  <a:srgbClr val="2D2D2D"/>
                </a:solidFill>
                <a:effectLst/>
                <a:latin typeface="Indeed Sans"/>
              </a:rPr>
              <a:t>https://www.indeed.com/career-advice/career-development/accountant-competencies</a:t>
            </a:r>
          </a:p>
        </p:txBody>
      </p:sp>
    </p:spTree>
    <p:extLst>
      <p:ext uri="{BB962C8B-B14F-4D97-AF65-F5344CB8AC3E}">
        <p14:creationId xmlns:p14="http://schemas.microsoft.com/office/powerpoint/2010/main" val="91885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D8378A-104C-0E75-C2AA-E12374795B28}"/>
              </a:ext>
            </a:extLst>
          </p:cNvPr>
          <p:cNvSpPr txBox="1"/>
          <p:nvPr/>
        </p:nvSpPr>
        <p:spPr>
          <a:xfrm>
            <a:off x="1196109" y="605043"/>
            <a:ext cx="8132618" cy="836126"/>
          </a:xfrm>
          <a:prstGeom prst="rect">
            <a:avLst/>
          </a:prstGeom>
          <a:solidFill>
            <a:srgbClr val="FF0000"/>
          </a:solidFill>
        </p:spPr>
        <p:txBody>
          <a:bodyPr wrap="square">
            <a:spAutoFit/>
          </a:bodyPr>
          <a:lstStyle/>
          <a:p>
            <a:pPr marL="0" marR="0" lvl="0" indent="0" algn="l" defTabSz="457200" rtl="0" eaLnBrk="1" fontAlgn="auto" latinLnBrk="0" hangingPunct="1">
              <a:lnSpc>
                <a:spcPts val="29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 Essential Accountant Competencies That Employers Seek</a:t>
            </a:r>
          </a:p>
        </p:txBody>
      </p:sp>
      <p:sp>
        <p:nvSpPr>
          <p:cNvPr id="4" name="TextBox 3">
            <a:extLst>
              <a:ext uri="{FF2B5EF4-FFF2-40B4-BE49-F238E27FC236}">
                <a16:creationId xmlns:a16="http://schemas.microsoft.com/office/drawing/2014/main" id="{EFF1CD48-49F1-546B-7515-DC4492F08E89}"/>
              </a:ext>
            </a:extLst>
          </p:cNvPr>
          <p:cNvSpPr txBox="1"/>
          <p:nvPr/>
        </p:nvSpPr>
        <p:spPr>
          <a:xfrm>
            <a:off x="1080654" y="1856510"/>
            <a:ext cx="10575637" cy="4124206"/>
          </a:xfrm>
          <a:prstGeom prst="rect">
            <a:avLst/>
          </a:prstGeom>
          <a:noFill/>
        </p:spPr>
        <p:txBody>
          <a:bodyPr wrap="square" rtlCol="0">
            <a:spAutoFit/>
          </a:bodyPr>
          <a:lstStyle/>
          <a:p>
            <a:pPr marL="895350" marR="0" lvl="0" indent="-895350" algn="l" defTabSz="457200" rtl="0" eaLnBrk="1" fontAlgn="auto" latinLnBrk="0" hangingPunct="1">
              <a:lnSpc>
                <a:spcPct val="100000"/>
              </a:lnSpc>
              <a:spcBef>
                <a:spcPts val="0"/>
              </a:spcBef>
              <a:spcAft>
                <a:spcPts val="0"/>
              </a:spcAft>
              <a:buClrTx/>
              <a:buSzTx/>
              <a:buFont typeface="+mj-lt"/>
              <a:buAutoNum type="arabicPeriod" startAt="7"/>
              <a:tabLst/>
              <a:defRPr/>
            </a:pPr>
            <a:r>
              <a:rPr kumimoji="0" lang="en-ID" sz="2600" b="1"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Business acumen: </a:t>
            </a:r>
            <a:r>
              <a:rPr kumimoji="0" lang="en-ID" sz="26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Strategic thinking, Technology skills, Negotiation, Team-building, Creativity</a:t>
            </a:r>
          </a:p>
          <a:p>
            <a:pPr marL="895350" marR="0" lvl="0" indent="-895350" algn="l" defTabSz="457200" rtl="0" eaLnBrk="1" fontAlgn="auto" latinLnBrk="0" hangingPunct="1">
              <a:lnSpc>
                <a:spcPct val="100000"/>
              </a:lnSpc>
              <a:spcBef>
                <a:spcPts val="0"/>
              </a:spcBef>
              <a:spcAft>
                <a:spcPts val="0"/>
              </a:spcAft>
              <a:buClrTx/>
              <a:buSzTx/>
              <a:buFontTx/>
              <a:buAutoNum type="arabicPeriod" startAt="7"/>
              <a:tabLst/>
              <a:defRPr/>
            </a:pPr>
            <a:r>
              <a:rPr kumimoji="0" lang="en-ID" sz="2600" b="1"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Mathematical skills: </a:t>
            </a:r>
            <a:r>
              <a:rPr kumimoji="0" lang="en-ID" sz="26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Basic arithmetic, Statistics, Algebra, Mathematical modelling, Calculus</a:t>
            </a:r>
          </a:p>
          <a:p>
            <a:pPr marL="895350" marR="0" lvl="0" indent="-895350" algn="l" defTabSz="457200" rtl="0" eaLnBrk="1" fontAlgn="auto" latinLnBrk="0" hangingPunct="1">
              <a:lnSpc>
                <a:spcPct val="100000"/>
              </a:lnSpc>
              <a:spcBef>
                <a:spcPts val="0"/>
              </a:spcBef>
              <a:spcAft>
                <a:spcPts val="0"/>
              </a:spcAft>
              <a:buClrTx/>
              <a:buSzTx/>
              <a:buFontTx/>
              <a:buAutoNum type="arabicPeriod" startAt="7"/>
              <a:tabLst/>
              <a:defRPr/>
            </a:pPr>
            <a:r>
              <a:rPr kumimoji="0" lang="en-ID" sz="2600" b="1"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Communication: </a:t>
            </a:r>
            <a:r>
              <a:rPr kumimoji="0" lang="en-US" sz="26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Confident speaking voice and non-verbal cues, </a:t>
            </a:r>
            <a:r>
              <a:rPr kumimoji="0" lang="en-ID" sz="26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Presentation skills, Clear and concise language.</a:t>
            </a:r>
          </a:p>
          <a:p>
            <a:pPr marL="895350" marR="0" lvl="0" indent="-895350" algn="l" defTabSz="457200" rtl="0" eaLnBrk="1" fontAlgn="auto" latinLnBrk="0" hangingPunct="1">
              <a:lnSpc>
                <a:spcPct val="100000"/>
              </a:lnSpc>
              <a:spcBef>
                <a:spcPts val="0"/>
              </a:spcBef>
              <a:spcAft>
                <a:spcPts val="0"/>
              </a:spcAft>
              <a:buClrTx/>
              <a:buSzTx/>
              <a:buFontTx/>
              <a:buAutoNum type="arabicPeriod" startAt="7"/>
              <a:tabLst/>
              <a:defRPr/>
            </a:pPr>
            <a:r>
              <a:rPr kumimoji="0" lang="en-ID" sz="2600" b="1"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Teamwork: </a:t>
            </a:r>
            <a:r>
              <a:rPr kumimoji="0" lang="en-ID" sz="2600" b="0" i="0" u="none" strike="noStrike" kern="1200" cap="none" spc="0" normalizeH="0" baseline="0" noProof="0" dirty="0">
                <a:ln>
                  <a:noFill/>
                </a:ln>
                <a:solidFill>
                  <a:srgbClr val="2D2D2D"/>
                </a:solidFill>
                <a:effectLst/>
                <a:uLnTx/>
                <a:uFillTx/>
                <a:latin typeface="Arial" panose="020B0604020202020204" pitchFamily="34" charset="0"/>
                <a:cs typeface="Arial" panose="020B0604020202020204" pitchFamily="34" charset="0"/>
              </a:rPr>
              <a:t>Leadership, Collaboration, Listening, Empathy, Conflict resolution.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2D2D2D"/>
              </a:solidFill>
              <a:effectLst/>
              <a:uLnTx/>
              <a:uFillTx/>
              <a:latin typeface="Indeed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595959"/>
                </a:solidFill>
                <a:effectLst/>
                <a:uLnTx/>
                <a:uFillTx/>
                <a:latin typeface="Indeed Sans"/>
                <a:ea typeface="+mn-ea"/>
                <a:cs typeface="+mn-cs"/>
              </a:rPr>
              <a:t>Updated December 21, 2023</a:t>
            </a:r>
            <a:endParaRPr kumimoji="0" lang="en-ID" sz="1800" b="0" i="0" u="none" strike="noStrike" kern="1200" cap="none" spc="0" normalizeH="0" baseline="0" noProof="0" dirty="0">
              <a:ln>
                <a:noFill/>
              </a:ln>
              <a:solidFill>
                <a:srgbClr val="2D2D2D"/>
              </a:solidFill>
              <a:effectLst/>
              <a:uLnTx/>
              <a:uFillTx/>
              <a:latin typeface="Indeed 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srgbClr val="2D2D2D"/>
                </a:solidFill>
                <a:effectLst/>
                <a:uLnTx/>
                <a:uFillTx/>
                <a:latin typeface="Indeed Sans"/>
                <a:ea typeface="+mn-ea"/>
                <a:cs typeface="+mn-cs"/>
              </a:rPr>
              <a:t>https://www.indeed.com/career-advice/career-development/accountant-competencies</a:t>
            </a:r>
          </a:p>
        </p:txBody>
      </p:sp>
    </p:spTree>
    <p:extLst>
      <p:ext uri="{BB962C8B-B14F-4D97-AF65-F5344CB8AC3E}">
        <p14:creationId xmlns:p14="http://schemas.microsoft.com/office/powerpoint/2010/main" val="342396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57395-1C45-9395-C37D-9AB8160E4911}"/>
              </a:ext>
            </a:extLst>
          </p:cNvPr>
          <p:cNvSpPr txBox="1"/>
          <p:nvPr/>
        </p:nvSpPr>
        <p:spPr>
          <a:xfrm>
            <a:off x="1071417" y="457475"/>
            <a:ext cx="6714837" cy="584775"/>
          </a:xfrm>
          <a:prstGeom prst="rect">
            <a:avLst/>
          </a:prstGeom>
          <a:solidFill>
            <a:srgbClr val="FF0000"/>
          </a:solidFill>
        </p:spPr>
        <p:txBody>
          <a:bodyPr wrap="square">
            <a:spAutoFit/>
          </a:bodyPr>
          <a:lstStyle/>
          <a:p>
            <a:pPr algn="l"/>
            <a:r>
              <a:rPr lang="en-ID" sz="3200" b="1" i="0" dirty="0">
                <a:solidFill>
                  <a:schemeClr val="bg1"/>
                </a:solidFill>
                <a:effectLst/>
                <a:latin typeface="Roboto" panose="02000000000000000000" pitchFamily="2" charset="0"/>
              </a:rPr>
              <a:t>Accounting Competencies - AICPA</a:t>
            </a:r>
          </a:p>
        </p:txBody>
      </p:sp>
      <p:sp>
        <p:nvSpPr>
          <p:cNvPr id="4" name="TextBox 3">
            <a:extLst>
              <a:ext uri="{FF2B5EF4-FFF2-40B4-BE49-F238E27FC236}">
                <a16:creationId xmlns:a16="http://schemas.microsoft.com/office/drawing/2014/main" id="{14996350-F502-BC3D-4FFD-AE84EA38947F}"/>
              </a:ext>
            </a:extLst>
          </p:cNvPr>
          <p:cNvSpPr txBox="1"/>
          <p:nvPr/>
        </p:nvSpPr>
        <p:spPr>
          <a:xfrm>
            <a:off x="1071417" y="1143758"/>
            <a:ext cx="9855200" cy="4832092"/>
          </a:xfrm>
          <a:prstGeom prst="rect">
            <a:avLst/>
          </a:prstGeom>
          <a:noFill/>
        </p:spPr>
        <p:txBody>
          <a:bodyPr wrap="square" rtlCol="0">
            <a:spAutoFit/>
          </a:bodyPr>
          <a:lstStyle/>
          <a:p>
            <a:pPr algn="l"/>
            <a:r>
              <a:rPr lang="en-US" sz="2200" b="0" i="0" dirty="0">
                <a:solidFill>
                  <a:srgbClr val="111111"/>
                </a:solidFill>
                <a:effectLst/>
                <a:latin typeface="Arial" panose="020B0604020202020204" pitchFamily="34" charset="0"/>
                <a:cs typeface="Arial" panose="020B0604020202020204" pitchFamily="34" charset="0"/>
              </a:rPr>
              <a:t>Accounting competencies are the technical competencies of the profession that add value to business and contribute to a prosperous society.</a:t>
            </a:r>
          </a:p>
          <a:p>
            <a:pPr marL="720725" indent="-720725" algn="l">
              <a:buFont typeface="+mj-lt"/>
              <a:buAutoNum type="arabicPeriod"/>
            </a:pPr>
            <a:r>
              <a:rPr lang="en-US" sz="2200" b="1" i="0" dirty="0">
                <a:solidFill>
                  <a:srgbClr val="111111"/>
                </a:solidFill>
                <a:effectLst/>
                <a:latin typeface="Arial" panose="020B0604020202020204" pitchFamily="34" charset="0"/>
                <a:cs typeface="Arial" panose="020B0604020202020204" pitchFamily="34" charset="0"/>
              </a:rPr>
              <a:t>Risk Assessment, Analysis and Management</a:t>
            </a:r>
            <a:br>
              <a:rPr lang="en-US" sz="2200" b="0" i="0" dirty="0">
                <a:solidFill>
                  <a:srgbClr val="111111"/>
                </a:solidFill>
                <a:effectLst/>
                <a:latin typeface="Arial" panose="020B0604020202020204" pitchFamily="34" charset="0"/>
                <a:cs typeface="Arial" panose="020B0604020202020204" pitchFamily="34" charset="0"/>
              </a:rPr>
            </a:br>
            <a:r>
              <a:rPr lang="en-US" sz="2200" b="0" i="0" dirty="0">
                <a:solidFill>
                  <a:srgbClr val="111111"/>
                </a:solidFill>
                <a:effectLst/>
                <a:latin typeface="Arial" panose="020B0604020202020204" pitchFamily="34" charset="0"/>
                <a:cs typeface="Arial" panose="020B0604020202020204" pitchFamily="34" charset="0"/>
              </a:rPr>
              <a:t>Assess, analyze and manage risk using appropriate frameworks, professional judgment and skepticism for effective business management.</a:t>
            </a:r>
          </a:p>
          <a:p>
            <a:pPr marL="720725" indent="-720725" algn="l">
              <a:buFont typeface="+mj-lt"/>
              <a:buAutoNum type="arabicPeriod"/>
            </a:pPr>
            <a:r>
              <a:rPr lang="en-US" sz="2200" b="1" i="0" dirty="0">
                <a:solidFill>
                  <a:srgbClr val="111111"/>
                </a:solidFill>
                <a:effectLst/>
                <a:latin typeface="Arial" panose="020B0604020202020204" pitchFamily="34" charset="0"/>
                <a:cs typeface="Arial" panose="020B0604020202020204" pitchFamily="34" charset="0"/>
              </a:rPr>
              <a:t>Measurement Analysis and Interpretation</a:t>
            </a:r>
            <a:br>
              <a:rPr lang="en-US" sz="2200" b="0" i="0" dirty="0">
                <a:solidFill>
                  <a:srgbClr val="111111"/>
                </a:solidFill>
                <a:effectLst/>
                <a:latin typeface="Arial" panose="020B0604020202020204" pitchFamily="34" charset="0"/>
                <a:cs typeface="Arial" panose="020B0604020202020204" pitchFamily="34" charset="0"/>
              </a:rPr>
            </a:br>
            <a:r>
              <a:rPr lang="en-US" sz="2200" b="0" i="0" dirty="0">
                <a:solidFill>
                  <a:srgbClr val="111111"/>
                </a:solidFill>
                <a:effectLst/>
                <a:latin typeface="Arial" panose="020B0604020202020204" pitchFamily="34" charset="0"/>
                <a:cs typeface="Arial" panose="020B0604020202020204" pitchFamily="34" charset="0"/>
              </a:rPr>
              <a:t>Identify and apply appropriate, reliable, and verifiable measurements to analyze data for a given purpose and intended use.</a:t>
            </a:r>
          </a:p>
          <a:p>
            <a:pPr marL="720725" indent="-720725" algn="l">
              <a:buFont typeface="+mj-lt"/>
              <a:buAutoNum type="arabicPeriod"/>
            </a:pPr>
            <a:r>
              <a:rPr lang="en-US" sz="2200" b="1" i="0" dirty="0">
                <a:solidFill>
                  <a:srgbClr val="111111"/>
                </a:solidFill>
                <a:effectLst/>
                <a:latin typeface="Arial" panose="020B0604020202020204" pitchFamily="34" charset="0"/>
                <a:cs typeface="Arial" panose="020B0604020202020204" pitchFamily="34" charset="0"/>
              </a:rPr>
              <a:t>Reporting</a:t>
            </a:r>
            <a:br>
              <a:rPr lang="en-US" sz="2200" b="0" i="0" dirty="0">
                <a:solidFill>
                  <a:srgbClr val="111111"/>
                </a:solidFill>
                <a:effectLst/>
                <a:latin typeface="Arial" panose="020B0604020202020204" pitchFamily="34" charset="0"/>
                <a:cs typeface="Arial" panose="020B0604020202020204" pitchFamily="34" charset="0"/>
              </a:rPr>
            </a:br>
            <a:r>
              <a:rPr lang="en-US" sz="2200" b="0" i="0" dirty="0">
                <a:solidFill>
                  <a:srgbClr val="111111"/>
                </a:solidFill>
                <a:effectLst/>
                <a:latin typeface="Arial" panose="020B0604020202020204" pitchFamily="34" charset="0"/>
                <a:cs typeface="Arial" panose="020B0604020202020204" pitchFamily="34" charset="0"/>
              </a:rPr>
              <a:t>Identify the appropriate content and communicate clearly and objectively to the intended audience, the work performed and the results as governed by professional standards, required by law or dictated by the business environment.</a:t>
            </a:r>
          </a:p>
        </p:txBody>
      </p:sp>
      <p:sp>
        <p:nvSpPr>
          <p:cNvPr id="5" name="TextBox 4">
            <a:extLst>
              <a:ext uri="{FF2B5EF4-FFF2-40B4-BE49-F238E27FC236}">
                <a16:creationId xmlns:a16="http://schemas.microsoft.com/office/drawing/2014/main" id="{1932E4F1-F977-118E-010B-9AA276A2869D}"/>
              </a:ext>
            </a:extLst>
          </p:cNvPr>
          <p:cNvSpPr txBox="1"/>
          <p:nvPr/>
        </p:nvSpPr>
        <p:spPr>
          <a:xfrm>
            <a:off x="1015413" y="6077359"/>
            <a:ext cx="10021846" cy="646331"/>
          </a:xfrm>
          <a:prstGeom prst="rect">
            <a:avLst/>
          </a:prstGeom>
          <a:noFill/>
        </p:spPr>
        <p:txBody>
          <a:bodyPr wrap="none" rtlCol="0">
            <a:spAutoFit/>
          </a:bodyPr>
          <a:lstStyle/>
          <a:p>
            <a:r>
              <a:rPr lang="en-ID" dirty="0"/>
              <a:t>AICPA</a:t>
            </a:r>
          </a:p>
          <a:p>
            <a:r>
              <a:rPr lang="en-ID" dirty="0"/>
              <a:t>https://us.aicpa.org/interestareas/accountingeducation/resources/accounting-core-competencies-functional</a:t>
            </a:r>
          </a:p>
        </p:txBody>
      </p:sp>
    </p:spTree>
    <p:extLst>
      <p:ext uri="{BB962C8B-B14F-4D97-AF65-F5344CB8AC3E}">
        <p14:creationId xmlns:p14="http://schemas.microsoft.com/office/powerpoint/2010/main" val="205423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186D7-A254-3F12-3D1E-66D936F2C8AD}"/>
              </a:ext>
            </a:extLst>
          </p:cNvPr>
          <p:cNvSpPr txBox="1"/>
          <p:nvPr/>
        </p:nvSpPr>
        <p:spPr>
          <a:xfrm>
            <a:off x="1229517" y="1596344"/>
            <a:ext cx="10280072" cy="4493538"/>
          </a:xfrm>
          <a:prstGeom prst="rect">
            <a:avLst/>
          </a:prstGeom>
          <a:noFill/>
        </p:spPr>
        <p:txBody>
          <a:bodyPr wrap="square" rtlCol="0">
            <a:spAutoFit/>
          </a:bodyPr>
          <a:lstStyle/>
          <a:p>
            <a:pPr marL="628650" marR="0" lvl="0" indent="-628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0" cap="none" spc="0" normalizeH="0" baseline="0" noProof="0" dirty="0">
                <a:ln>
                  <a:noFill/>
                </a:ln>
                <a:solidFill>
                  <a:prstClr val="black"/>
                </a:solidFill>
                <a:effectLst/>
                <a:uLnTx/>
                <a:uFillTx/>
                <a:latin typeface="Arial" panose="020B0604020202020204" pitchFamily="34" charset="0"/>
              </a:rPr>
              <a:t>Vocational education</a:t>
            </a: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 is education that prepares people to work as a technician or to take up employment in a skilled craft or trade as a tradesperson or artisan. </a:t>
            </a:r>
          </a:p>
          <a:p>
            <a:pPr marL="628650" marR="0" lvl="0" indent="-628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Vocational Education can also be seen as the type of education given to an individual to prepare that individual to be gainfully employed or self employed with requisite skill.</a:t>
            </a:r>
          </a:p>
          <a:p>
            <a:pPr marL="628650" marR="0" lvl="0" indent="-628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Vocational education is known by a variety of names, depending on the country concerned, including </a:t>
            </a:r>
            <a:r>
              <a:rPr kumimoji="0" lang="en-US" sz="2600" b="1" i="0" u="none" strike="noStrike" kern="0" cap="none" spc="0" normalizeH="0" baseline="0" noProof="0" dirty="0">
                <a:ln>
                  <a:noFill/>
                </a:ln>
                <a:solidFill>
                  <a:prstClr val="black"/>
                </a:solidFill>
                <a:effectLst/>
                <a:uLnTx/>
                <a:uFillTx/>
                <a:latin typeface="Arial" panose="020B0604020202020204" pitchFamily="34" charset="0"/>
              </a:rPr>
              <a:t>career and technical education</a:t>
            </a: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a:t>
            </a:r>
            <a:r>
              <a:rPr kumimoji="0" lang="en-US" sz="2600" b="0" i="0" u="none" strike="noStrike" kern="0" cap="none" spc="0" normalizeH="0" baseline="30000" noProof="0" dirty="0">
                <a:ln>
                  <a:noFill/>
                </a:ln>
                <a:solidFill>
                  <a:prstClr val="black"/>
                </a:solidFill>
                <a:effectLst/>
                <a:uLnTx/>
                <a:uFillTx/>
                <a:latin typeface="Arial" panose="020B0604020202020204" pitchFamily="34" charset="0"/>
              </a:rPr>
              <a:t> </a:t>
            </a: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or acronyms such as </a:t>
            </a:r>
            <a:r>
              <a:rPr kumimoji="0" lang="en-US" sz="2600" b="1" i="0" u="none" strike="noStrike" kern="0" cap="none" spc="0" normalizeH="0" baseline="0" noProof="0" dirty="0">
                <a:ln>
                  <a:noFill/>
                </a:ln>
                <a:solidFill>
                  <a:prstClr val="black"/>
                </a:solidFill>
                <a:effectLst/>
                <a:uLnTx/>
                <a:uFillTx/>
                <a:latin typeface="Arial" panose="020B0604020202020204" pitchFamily="34" charset="0"/>
              </a:rPr>
              <a:t>TVET</a:t>
            </a: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 (technical and vocational education and training) and </a:t>
            </a:r>
            <a:r>
              <a:rPr kumimoji="0" lang="en-US" sz="2600" b="1" i="0" u="none" strike="noStrike" kern="0" cap="none" spc="0" normalizeH="0" baseline="0" noProof="0" dirty="0">
                <a:ln>
                  <a:noFill/>
                </a:ln>
                <a:solidFill>
                  <a:prstClr val="black"/>
                </a:solidFill>
                <a:effectLst/>
                <a:uLnTx/>
                <a:uFillTx/>
                <a:latin typeface="Arial" panose="020B0604020202020204" pitchFamily="34" charset="0"/>
              </a:rPr>
              <a:t>TAFE</a:t>
            </a:r>
            <a:r>
              <a:rPr kumimoji="0" lang="en-US" sz="2600" b="0" i="0" u="none" strike="noStrike" kern="0" cap="none" spc="0" normalizeH="0" baseline="0" noProof="0" dirty="0">
                <a:ln>
                  <a:noFill/>
                </a:ln>
                <a:solidFill>
                  <a:prstClr val="black"/>
                </a:solidFill>
                <a:effectLst/>
                <a:uLnTx/>
                <a:uFillTx/>
                <a:latin typeface="Arial" panose="020B0604020202020204" pitchFamily="34" charset="0"/>
              </a:rPr>
              <a:t> (technical and further education).</a:t>
            </a:r>
            <a:endParaRPr kumimoji="0" lang="en-ID" sz="2600" b="0" i="0" u="none" strike="noStrike" kern="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5346FC60-B6CB-088E-C1C8-E6CE73444F8D}"/>
              </a:ext>
            </a:extLst>
          </p:cNvPr>
          <p:cNvSpPr txBox="1"/>
          <p:nvPr/>
        </p:nvSpPr>
        <p:spPr>
          <a:xfrm>
            <a:off x="1155626" y="645164"/>
            <a:ext cx="5382179"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VOCATIONAL EDUCATION</a:t>
            </a:r>
            <a:endParaRPr lang="en-ID"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69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57395-1C45-9395-C37D-9AB8160E4911}"/>
              </a:ext>
            </a:extLst>
          </p:cNvPr>
          <p:cNvSpPr txBox="1"/>
          <p:nvPr/>
        </p:nvSpPr>
        <p:spPr>
          <a:xfrm>
            <a:off x="1071417" y="457475"/>
            <a:ext cx="6714837" cy="584775"/>
          </a:xfrm>
          <a:prstGeom prst="rect">
            <a:avLst/>
          </a:prstGeom>
          <a:solidFill>
            <a:srgbClr val="FF00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3200" b="1" i="0" u="none" strike="noStrike" kern="1200" cap="none" spc="0" normalizeH="0" baseline="0" noProof="0" dirty="0">
                <a:ln>
                  <a:noFill/>
                </a:ln>
                <a:solidFill>
                  <a:prstClr val="white"/>
                </a:solidFill>
                <a:effectLst/>
                <a:uLnTx/>
                <a:uFillTx/>
                <a:latin typeface="Roboto" panose="02000000000000000000" pitchFamily="2" charset="0"/>
                <a:ea typeface="+mn-ea"/>
                <a:cs typeface="+mn-cs"/>
              </a:rPr>
              <a:t>Accounting Competencies - AICPA</a:t>
            </a:r>
          </a:p>
        </p:txBody>
      </p:sp>
      <p:sp>
        <p:nvSpPr>
          <p:cNvPr id="4" name="TextBox 3">
            <a:extLst>
              <a:ext uri="{FF2B5EF4-FFF2-40B4-BE49-F238E27FC236}">
                <a16:creationId xmlns:a16="http://schemas.microsoft.com/office/drawing/2014/main" id="{14996350-F502-BC3D-4FFD-AE84EA38947F}"/>
              </a:ext>
            </a:extLst>
          </p:cNvPr>
          <p:cNvSpPr txBox="1"/>
          <p:nvPr/>
        </p:nvSpPr>
        <p:spPr>
          <a:xfrm>
            <a:off x="1071417" y="1213008"/>
            <a:ext cx="9855200" cy="4524315"/>
          </a:xfrm>
          <a:prstGeom prst="rect">
            <a:avLst/>
          </a:prstGeom>
          <a:noFill/>
        </p:spPr>
        <p:txBody>
          <a:bodyPr wrap="square" rtlCol="0">
            <a:spAutoFit/>
          </a:bodyPr>
          <a:lstStyle/>
          <a:p>
            <a:pPr marL="628650" marR="0" lvl="0" indent="-62865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400" b="1"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Research </a:t>
            </a:r>
            <a:b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br>
            <a: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Identify, access and apply relevant professional frameworks, standards, and guidance, as well as other information for analysis and to make informed decisions.</a:t>
            </a:r>
          </a:p>
          <a:p>
            <a:pPr marL="628650" marR="0" lvl="0" indent="-62865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400" b="1"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Systems and Process Management</a:t>
            </a:r>
            <a:b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br>
            <a: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Identify the appropriate businesses processes and system(s), related frameworks and controls to assist in the design and use of systems for efficient and effective operations.</a:t>
            </a:r>
          </a:p>
          <a:p>
            <a:pPr marL="628650" marR="0" lvl="0" indent="-628650"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400" b="1"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Technology and Tools </a:t>
            </a:r>
            <a:b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br>
            <a:r>
              <a:rPr kumimoji="0" lang="en-US" sz="2400" b="0"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Identify and utilize relevant technology and tools to analyze data, efficiently and effectively perform assigned tasks as well as support other competencies.</a:t>
            </a:r>
          </a:p>
        </p:txBody>
      </p:sp>
      <p:sp>
        <p:nvSpPr>
          <p:cNvPr id="5" name="TextBox 4">
            <a:extLst>
              <a:ext uri="{FF2B5EF4-FFF2-40B4-BE49-F238E27FC236}">
                <a16:creationId xmlns:a16="http://schemas.microsoft.com/office/drawing/2014/main" id="{1932E4F1-F977-118E-010B-9AA276A2869D}"/>
              </a:ext>
            </a:extLst>
          </p:cNvPr>
          <p:cNvSpPr txBox="1"/>
          <p:nvPr/>
        </p:nvSpPr>
        <p:spPr>
          <a:xfrm>
            <a:off x="1098736" y="5908082"/>
            <a:ext cx="1002184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Tw Cen MT" panose="020B0602020104020603"/>
                <a:ea typeface="+mn-ea"/>
                <a:cs typeface="+mn-cs"/>
              </a:rPr>
              <a:t>AICPA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Tw Cen MT" panose="020B0602020104020603"/>
                <a:ea typeface="+mn-ea"/>
                <a:cs typeface="+mn-cs"/>
              </a:rPr>
              <a:t>https://us.aicpa.org/interestareas/accountingeducation/resources/accounting-core-competencies-functional</a:t>
            </a:r>
          </a:p>
        </p:txBody>
      </p:sp>
    </p:spTree>
    <p:extLst>
      <p:ext uri="{BB962C8B-B14F-4D97-AF65-F5344CB8AC3E}">
        <p14:creationId xmlns:p14="http://schemas.microsoft.com/office/powerpoint/2010/main" val="236877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4224D-B810-5E98-FE87-81AD56931C6C}"/>
              </a:ext>
            </a:extLst>
          </p:cNvPr>
          <p:cNvSpPr txBox="1"/>
          <p:nvPr/>
        </p:nvSpPr>
        <p:spPr>
          <a:xfrm>
            <a:off x="942109" y="532242"/>
            <a:ext cx="7153690" cy="584775"/>
          </a:xfrm>
          <a:prstGeom prst="rect">
            <a:avLst/>
          </a:prstGeom>
          <a:solidFill>
            <a:srgbClr val="FF0000"/>
          </a:solidFill>
        </p:spPr>
        <p:txBody>
          <a:bodyPr wrap="none" rtlCol="0">
            <a:spAutoFit/>
          </a:bodyPr>
          <a:lstStyle/>
          <a:p>
            <a:pPr algn="l"/>
            <a:r>
              <a:rPr lang="en-ID" sz="3200" b="1" i="0" dirty="0">
                <a:solidFill>
                  <a:schemeClr val="bg1"/>
                </a:solidFill>
                <a:effectLst/>
                <a:latin typeface="Arial" panose="020B0604020202020204" pitchFamily="34" charset="0"/>
                <a:cs typeface="Arial" panose="020B0604020202020204" pitchFamily="34" charset="0"/>
              </a:rPr>
              <a:t>Professional Competencies - AICPA</a:t>
            </a:r>
          </a:p>
        </p:txBody>
      </p:sp>
      <p:sp>
        <p:nvSpPr>
          <p:cNvPr id="3" name="TextBox 2">
            <a:extLst>
              <a:ext uri="{FF2B5EF4-FFF2-40B4-BE49-F238E27FC236}">
                <a16:creationId xmlns:a16="http://schemas.microsoft.com/office/drawing/2014/main" id="{DC66A028-2667-D4A4-1880-52ADD7E784FE}"/>
              </a:ext>
            </a:extLst>
          </p:cNvPr>
          <p:cNvSpPr txBox="1"/>
          <p:nvPr/>
        </p:nvSpPr>
        <p:spPr>
          <a:xfrm>
            <a:off x="942109" y="1302288"/>
            <a:ext cx="10289310" cy="4401205"/>
          </a:xfrm>
          <a:prstGeom prst="rect">
            <a:avLst/>
          </a:prstGeom>
          <a:noFill/>
        </p:spPr>
        <p:txBody>
          <a:bodyPr wrap="square" rtlCol="0">
            <a:spAutoFit/>
          </a:bodyPr>
          <a:lstStyle/>
          <a:p>
            <a:pPr algn="l"/>
            <a:r>
              <a:rPr lang="en-US" sz="2000" b="0" i="0" dirty="0">
                <a:solidFill>
                  <a:srgbClr val="111111"/>
                </a:solidFill>
                <a:effectLst/>
                <a:latin typeface="Arial" panose="020B0604020202020204" pitchFamily="34" charset="0"/>
                <a:cs typeface="Arial" panose="020B0604020202020204" pitchFamily="34" charset="0"/>
              </a:rPr>
              <a:t>Professional competencies relate to the skills, attitudes and behaviors of accounting professionals.</a:t>
            </a:r>
          </a:p>
          <a:p>
            <a:pPr marL="534988" indent="-534988" algn="l">
              <a:buFont typeface="+mj-lt"/>
              <a:buAutoNum type="arabicPeriod"/>
            </a:pPr>
            <a:r>
              <a:rPr lang="en-US" sz="2000" b="1" i="0" dirty="0">
                <a:solidFill>
                  <a:srgbClr val="111111"/>
                </a:solidFill>
                <a:effectLst/>
                <a:latin typeface="Arial" panose="020B0604020202020204" pitchFamily="34" charset="0"/>
                <a:cs typeface="Arial" panose="020B0604020202020204" pitchFamily="34" charset="0"/>
              </a:rPr>
              <a:t>Ethical Conduct</a:t>
            </a:r>
            <a:br>
              <a:rPr lang="en-US" sz="2000" b="0" i="0" dirty="0">
                <a:solidFill>
                  <a:srgbClr val="111111"/>
                </a:solidFill>
                <a:effectLst/>
                <a:latin typeface="Arial" panose="020B0604020202020204" pitchFamily="34" charset="0"/>
                <a:cs typeface="Arial" panose="020B0604020202020204" pitchFamily="34" charset="0"/>
              </a:rPr>
            </a:br>
            <a:r>
              <a:rPr lang="en-US" sz="2000" b="0" i="0" dirty="0">
                <a:solidFill>
                  <a:srgbClr val="111111"/>
                </a:solidFill>
                <a:effectLst/>
                <a:latin typeface="Arial" panose="020B0604020202020204" pitchFamily="34" charset="0"/>
                <a:cs typeface="Arial" panose="020B0604020202020204" pitchFamily="34" charset="0"/>
              </a:rPr>
              <a:t>Behave in a manner bound by ethical principles for the protection of society, including upholding the AICPA Code of Professional Conduct.</a:t>
            </a:r>
          </a:p>
          <a:p>
            <a:pPr marL="534988" indent="-534988" algn="l">
              <a:buFont typeface="+mj-lt"/>
              <a:buAutoNum type="arabicPeriod"/>
            </a:pPr>
            <a:r>
              <a:rPr lang="en-US" sz="2000" b="1" i="0" dirty="0">
                <a:solidFill>
                  <a:srgbClr val="111111"/>
                </a:solidFill>
                <a:effectLst/>
                <a:latin typeface="Arial" panose="020B0604020202020204" pitchFamily="34" charset="0"/>
                <a:cs typeface="Arial" panose="020B0604020202020204" pitchFamily="34" charset="0"/>
              </a:rPr>
              <a:t>Professional Behavior</a:t>
            </a:r>
            <a:br>
              <a:rPr lang="en-US" sz="2000" b="0" i="0" dirty="0">
                <a:solidFill>
                  <a:srgbClr val="111111"/>
                </a:solidFill>
                <a:effectLst/>
                <a:latin typeface="Arial" panose="020B0604020202020204" pitchFamily="34" charset="0"/>
                <a:cs typeface="Arial" panose="020B0604020202020204" pitchFamily="34" charset="0"/>
              </a:rPr>
            </a:br>
            <a:r>
              <a:rPr lang="en-US" sz="2000" b="0" i="0" dirty="0">
                <a:solidFill>
                  <a:srgbClr val="111111"/>
                </a:solidFill>
                <a:effectLst/>
                <a:latin typeface="Arial" panose="020B0604020202020204" pitchFamily="34" charset="0"/>
                <a:cs typeface="Arial" panose="020B0604020202020204" pitchFamily="34" charset="0"/>
              </a:rPr>
              <a:t>Practice in a manner consistent with the character and high standards set by the AICPA and the accounting profession. Demonstrate a work ethic and respect for diversity, as well as a commitment to continuously acquire new personal and professional skills and knowledge.</a:t>
            </a:r>
          </a:p>
          <a:p>
            <a:pPr marL="534988" indent="-534988" algn="l">
              <a:buFont typeface="+mj-lt"/>
              <a:buAutoNum type="arabicPeriod"/>
            </a:pPr>
            <a:r>
              <a:rPr lang="en-US" sz="2000" b="1" i="0" dirty="0">
                <a:solidFill>
                  <a:srgbClr val="111111"/>
                </a:solidFill>
                <a:effectLst/>
                <a:latin typeface="Arial" panose="020B0604020202020204" pitchFamily="34" charset="0"/>
                <a:cs typeface="Arial" panose="020B0604020202020204" pitchFamily="34" charset="0"/>
              </a:rPr>
              <a:t>Decision Making</a:t>
            </a:r>
            <a:br>
              <a:rPr lang="en-US" sz="2000" b="0" i="0" dirty="0">
                <a:solidFill>
                  <a:srgbClr val="111111"/>
                </a:solidFill>
                <a:effectLst/>
                <a:latin typeface="Arial" panose="020B0604020202020204" pitchFamily="34" charset="0"/>
                <a:cs typeface="Arial" panose="020B0604020202020204" pitchFamily="34" charset="0"/>
              </a:rPr>
            </a:br>
            <a:r>
              <a:rPr lang="en-US" sz="2000" b="0" i="0" dirty="0">
                <a:solidFill>
                  <a:srgbClr val="111111"/>
                </a:solidFill>
                <a:effectLst/>
                <a:latin typeface="Arial" panose="020B0604020202020204" pitchFamily="34" charset="0"/>
                <a:cs typeface="Arial" panose="020B0604020202020204" pitchFamily="34" charset="0"/>
              </a:rPr>
              <a:t>Objectively identify and critically assess the issues and use professional judgment to develop appropriate decision models, identify and analyze the costs and benefits of alternative courses of action and recommend optimal solutions.</a:t>
            </a:r>
          </a:p>
        </p:txBody>
      </p:sp>
      <p:sp>
        <p:nvSpPr>
          <p:cNvPr id="4" name="TextBox 3">
            <a:extLst>
              <a:ext uri="{FF2B5EF4-FFF2-40B4-BE49-F238E27FC236}">
                <a16:creationId xmlns:a16="http://schemas.microsoft.com/office/drawing/2014/main" id="{928D1445-5F14-643E-51E3-AF3CF4C295F5}"/>
              </a:ext>
            </a:extLst>
          </p:cNvPr>
          <p:cNvSpPr txBox="1"/>
          <p:nvPr/>
        </p:nvSpPr>
        <p:spPr>
          <a:xfrm>
            <a:off x="942109" y="5888765"/>
            <a:ext cx="9023927" cy="715837"/>
          </a:xfrm>
          <a:prstGeom prst="rect">
            <a:avLst/>
          </a:prstGeom>
          <a:noFill/>
        </p:spPr>
        <p:txBody>
          <a:bodyPr wrap="square" rtlCol="0">
            <a:spAutoFit/>
          </a:bodyPr>
          <a:lstStyle/>
          <a:p>
            <a:pPr>
              <a:lnSpc>
                <a:spcPts val="1600"/>
              </a:lnSpc>
            </a:pPr>
            <a:r>
              <a:rPr lang="en-US" dirty="0"/>
              <a:t>AICPA</a:t>
            </a:r>
          </a:p>
          <a:p>
            <a:pPr>
              <a:lnSpc>
                <a:spcPts val="1600"/>
              </a:lnSpc>
            </a:pPr>
            <a:r>
              <a:rPr lang="en-ID" dirty="0"/>
              <a:t>https://us.aicpa.org/interestareas/accountingeducation/resources/accounting-core-competencies-personal</a:t>
            </a:r>
          </a:p>
        </p:txBody>
      </p:sp>
    </p:spTree>
    <p:extLst>
      <p:ext uri="{BB962C8B-B14F-4D97-AF65-F5344CB8AC3E}">
        <p14:creationId xmlns:p14="http://schemas.microsoft.com/office/powerpoint/2010/main" val="284858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24224D-B810-5E98-FE87-81AD56931C6C}"/>
              </a:ext>
            </a:extLst>
          </p:cNvPr>
          <p:cNvSpPr txBox="1"/>
          <p:nvPr/>
        </p:nvSpPr>
        <p:spPr>
          <a:xfrm>
            <a:off x="1016000" y="642480"/>
            <a:ext cx="7153690" cy="584775"/>
          </a:xfrm>
          <a:prstGeom prst="rect">
            <a:avLst/>
          </a:prstGeom>
          <a:solidFill>
            <a:srgbClr val="FF00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Professional Competencies - AICPA</a:t>
            </a:r>
          </a:p>
        </p:txBody>
      </p:sp>
      <p:sp>
        <p:nvSpPr>
          <p:cNvPr id="3" name="TextBox 2">
            <a:extLst>
              <a:ext uri="{FF2B5EF4-FFF2-40B4-BE49-F238E27FC236}">
                <a16:creationId xmlns:a16="http://schemas.microsoft.com/office/drawing/2014/main" id="{DC66A028-2667-D4A4-1880-52ADD7E784FE}"/>
              </a:ext>
            </a:extLst>
          </p:cNvPr>
          <p:cNvSpPr txBox="1"/>
          <p:nvPr/>
        </p:nvSpPr>
        <p:spPr>
          <a:xfrm>
            <a:off x="942109" y="1447499"/>
            <a:ext cx="10289310" cy="4093428"/>
          </a:xfrm>
          <a:prstGeom prst="rect">
            <a:avLst/>
          </a:prstGeom>
          <a:noFill/>
        </p:spPr>
        <p:txBody>
          <a:bodyPr wrap="square" rtlCol="0">
            <a:spAutoFit/>
          </a:bodyPr>
          <a:lstStyle/>
          <a:p>
            <a:pPr marL="534988" marR="0" lvl="0" indent="-534988"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Collaboration</a:t>
            </a:r>
            <a:b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Work productively with diverse individuals in a variety of roles, with multiple interests in the outcome, to achieve acceptable and optimal results.</a:t>
            </a:r>
          </a:p>
          <a:p>
            <a:pPr marL="534988" marR="0" lvl="0" indent="-534988"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Leadership</a:t>
            </a:r>
            <a:b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Know and apply models of leadership to influence, inspire and motivate diverse individuals and groups. Develop attitudes and behaviors that recognize diversity and promote inclusion, and optimize individual and organizational performance.</a:t>
            </a:r>
          </a:p>
          <a:p>
            <a:pPr marL="534988" marR="0" lvl="0" indent="-534988"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Communication</a:t>
            </a:r>
            <a:b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Actively listen and effectively deliver information in multiple formats tailored to the intended audience.</a:t>
            </a:r>
          </a:p>
          <a:p>
            <a:pPr marL="534988" marR="0" lvl="0" indent="-534988" algn="l" defTabSz="457200" rtl="0" eaLnBrk="1" fontAlgn="auto" latinLnBrk="0" hangingPunct="1">
              <a:lnSpc>
                <a:spcPct val="100000"/>
              </a:lnSpc>
              <a:spcBef>
                <a:spcPts val="0"/>
              </a:spcBef>
              <a:spcAft>
                <a:spcPts val="0"/>
              </a:spcAft>
              <a:buClrTx/>
              <a:buSzTx/>
              <a:buFont typeface="+mj-lt"/>
              <a:buAutoNum type="arabicPeriod" startAt="4"/>
              <a:tabLst/>
              <a:defRPr/>
            </a:pPr>
            <a:r>
              <a:rPr kumimoji="0" lang="en-US" sz="2000" b="1"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Project Management </a:t>
            </a:r>
            <a:b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Plan and manage individual and team work flow through effective utilization of time and other resources to accomplish objectives. </a:t>
            </a:r>
          </a:p>
        </p:txBody>
      </p:sp>
      <p:sp>
        <p:nvSpPr>
          <p:cNvPr id="4" name="TextBox 3">
            <a:extLst>
              <a:ext uri="{FF2B5EF4-FFF2-40B4-BE49-F238E27FC236}">
                <a16:creationId xmlns:a16="http://schemas.microsoft.com/office/drawing/2014/main" id="{928D1445-5F14-643E-51E3-AF3CF4C295F5}"/>
              </a:ext>
            </a:extLst>
          </p:cNvPr>
          <p:cNvSpPr txBox="1"/>
          <p:nvPr/>
        </p:nvSpPr>
        <p:spPr>
          <a:xfrm>
            <a:off x="942109" y="5761172"/>
            <a:ext cx="9023927" cy="715837"/>
          </a:xfrm>
          <a:prstGeom prst="rect">
            <a:avLst/>
          </a:prstGeom>
          <a:noFill/>
        </p:spPr>
        <p:txBody>
          <a:bodyPr wrap="square" rtlCol="0">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AICPA</a:t>
            </a:r>
          </a:p>
          <a:p>
            <a:pPr marL="0" marR="0" lvl="0" indent="0" algn="l" defTabSz="457200" rtl="0" eaLnBrk="1" fontAlgn="auto" latinLnBrk="0" hangingPunct="1">
              <a:lnSpc>
                <a:spcPts val="16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Tw Cen MT" panose="020B0602020104020603"/>
                <a:ea typeface="+mn-ea"/>
                <a:cs typeface="+mn-cs"/>
              </a:rPr>
              <a:t>https://us.aicpa.org/interestareas/accountingeducation/resources/accounting-core-competencies-personal</a:t>
            </a:r>
          </a:p>
        </p:txBody>
      </p:sp>
    </p:spTree>
    <p:extLst>
      <p:ext uri="{BB962C8B-B14F-4D97-AF65-F5344CB8AC3E}">
        <p14:creationId xmlns:p14="http://schemas.microsoft.com/office/powerpoint/2010/main" val="232626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DAFAA-B75B-4DF6-A844-90D112FDDFC6}"/>
              </a:ext>
            </a:extLst>
          </p:cNvPr>
          <p:cNvSpPr txBox="1"/>
          <p:nvPr/>
        </p:nvSpPr>
        <p:spPr>
          <a:xfrm>
            <a:off x="4085639" y="3105834"/>
            <a:ext cx="374363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THANK YOU</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88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635A76-F992-B368-ADC0-94F30B7E3F01}"/>
              </a:ext>
            </a:extLst>
          </p:cNvPr>
          <p:cNvSpPr txBox="1"/>
          <p:nvPr/>
        </p:nvSpPr>
        <p:spPr>
          <a:xfrm>
            <a:off x="1043709" y="1159823"/>
            <a:ext cx="10150764" cy="4893647"/>
          </a:xfrm>
          <a:prstGeom prst="rect">
            <a:avLst/>
          </a:prstGeom>
          <a:noFill/>
        </p:spPr>
        <p:txBody>
          <a:bodyPr wrap="square">
            <a:spAutoFit/>
          </a:bodyPr>
          <a:lstStyle/>
          <a:p>
            <a:pPr marL="457200" indent="-457200" algn="l">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C</a:t>
            </a:r>
            <a:r>
              <a:rPr lang="en-US" sz="2500" b="0" i="0" dirty="0">
                <a:solidFill>
                  <a:srgbClr val="000000"/>
                </a:solidFill>
                <a:effectLst/>
                <a:latin typeface="Arial" panose="020B0604020202020204" pitchFamily="34" charset="0"/>
                <a:cs typeface="Arial" panose="020B0604020202020204" pitchFamily="34" charset="0"/>
              </a:rPr>
              <a:t>ollege education often provides theoretical or broad knowledge that could be applied to a variety of professions within a certain field. </a:t>
            </a:r>
          </a:p>
          <a:p>
            <a:pPr marL="457200" indent="-457200">
              <a:buFont typeface="Arial" panose="020B0604020202020204" pitchFamily="34" charset="0"/>
              <a:buChar char="•"/>
            </a:pPr>
            <a:r>
              <a:rPr lang="en-US" sz="2500" b="1" i="0" dirty="0">
                <a:solidFill>
                  <a:srgbClr val="000000"/>
                </a:solidFill>
                <a:effectLst/>
                <a:latin typeface="Arial" panose="020B0604020202020204" pitchFamily="34" charset="0"/>
                <a:cs typeface="Arial" panose="020B0604020202020204" pitchFamily="34" charset="0"/>
              </a:rPr>
              <a:t>Whereas vocational training teaches students the precise skills and knowledge needed to carry out a specific craft</a:t>
            </a:r>
            <a:r>
              <a:rPr lang="en-US" sz="2500" b="1" dirty="0">
                <a:solidFill>
                  <a:srgbClr val="000000"/>
                </a:solidFill>
                <a:latin typeface="Arial" panose="020B0604020202020204" pitchFamily="34" charset="0"/>
                <a:cs typeface="Arial" panose="020B0604020202020204" pitchFamily="34" charset="0"/>
              </a:rPr>
              <a:t>, </a:t>
            </a:r>
            <a:r>
              <a:rPr lang="en-US" sz="2500" b="1" i="0" dirty="0">
                <a:solidFill>
                  <a:srgbClr val="000000"/>
                </a:solidFill>
                <a:effectLst/>
                <a:latin typeface="Arial" panose="020B0604020202020204" pitchFamily="34" charset="0"/>
                <a:cs typeface="Arial" panose="020B0604020202020204" pitchFamily="34" charset="0"/>
              </a:rPr>
              <a:t>technical skill, or trade.</a:t>
            </a:r>
          </a:p>
          <a:p>
            <a:pPr marL="457200" indent="-457200" algn="l">
              <a:buFont typeface="Arial" panose="020B0604020202020204" pitchFamily="34" charset="0"/>
              <a:buChar char="•"/>
            </a:pPr>
            <a:r>
              <a:rPr lang="en-US" sz="2500" b="0" i="0" dirty="0">
                <a:solidFill>
                  <a:srgbClr val="000000"/>
                </a:solidFill>
                <a:effectLst/>
                <a:latin typeface="Arial" panose="020B0604020202020204" pitchFamily="34" charset="0"/>
                <a:cs typeface="Arial" panose="020B0604020202020204" pitchFamily="34" charset="0"/>
              </a:rPr>
              <a:t>College education often includes courses on a variety of subjects that may not directly relate to a student’s major and that a graduate may not use in their career. </a:t>
            </a:r>
          </a:p>
          <a:p>
            <a:pPr marL="457200" indent="-457200">
              <a:buFont typeface="Arial" panose="020B0604020202020204" pitchFamily="34" charset="0"/>
              <a:buChar char="•"/>
            </a:pPr>
            <a:r>
              <a:rPr lang="en-US" sz="2500" b="1" i="0" dirty="0">
                <a:solidFill>
                  <a:srgbClr val="000000"/>
                </a:solidFill>
                <a:effectLst/>
                <a:latin typeface="Arial" panose="020B0604020202020204" pitchFamily="34" charset="0"/>
                <a:cs typeface="Arial" panose="020B0604020202020204" pitchFamily="34" charset="0"/>
              </a:rPr>
              <a:t>Whereas </a:t>
            </a:r>
            <a:r>
              <a:rPr lang="en-US" sz="2500" b="1" dirty="0">
                <a:solidFill>
                  <a:srgbClr val="000000"/>
                </a:solidFill>
                <a:latin typeface="Arial" panose="020B0604020202020204" pitchFamily="34" charset="0"/>
                <a:cs typeface="Arial" panose="020B0604020202020204" pitchFamily="34" charset="0"/>
              </a:rPr>
              <a:t>v</a:t>
            </a:r>
            <a:r>
              <a:rPr lang="en-US" sz="2500" b="1" i="0" dirty="0">
                <a:solidFill>
                  <a:srgbClr val="000000"/>
                </a:solidFill>
                <a:effectLst/>
                <a:latin typeface="Arial" panose="020B0604020202020204" pitchFamily="34" charset="0"/>
                <a:cs typeface="Arial" panose="020B0604020202020204" pitchFamily="34" charset="0"/>
              </a:rPr>
              <a:t>ocational school skips this type of broad academic study and instead provides direct knowledge and instruction for a specific field or position.</a:t>
            </a:r>
          </a:p>
        </p:txBody>
      </p:sp>
      <p:sp>
        <p:nvSpPr>
          <p:cNvPr id="4" name="TextBox 3">
            <a:extLst>
              <a:ext uri="{FF2B5EF4-FFF2-40B4-BE49-F238E27FC236}">
                <a16:creationId xmlns:a16="http://schemas.microsoft.com/office/drawing/2014/main" id="{345F27FD-D866-BCA2-FA62-76E597D08884}"/>
              </a:ext>
            </a:extLst>
          </p:cNvPr>
          <p:cNvSpPr txBox="1"/>
          <p:nvPr/>
        </p:nvSpPr>
        <p:spPr>
          <a:xfrm>
            <a:off x="1043709" y="619803"/>
            <a:ext cx="6340710" cy="400110"/>
          </a:xfrm>
          <a:prstGeom prst="rect">
            <a:avLst/>
          </a:prstGeom>
          <a:noFill/>
        </p:spPr>
        <p:txBody>
          <a:bodyPr wrap="none" rtlCol="0">
            <a:spAutoFit/>
          </a:bodyPr>
          <a:lstStyle/>
          <a:p>
            <a:r>
              <a:rPr lang="en-US" sz="2000" b="1" i="0" dirty="0">
                <a:solidFill>
                  <a:srgbClr val="000000"/>
                </a:solidFill>
                <a:effectLst/>
                <a:latin typeface="Arial" panose="020B0604020202020204" pitchFamily="34" charset="0"/>
                <a:cs typeface="Arial" panose="020B0604020202020204" pitchFamily="34" charset="0"/>
              </a:rPr>
              <a:t>VOCATIONAL TRAINING VS ACADEMIC TRAINING</a:t>
            </a:r>
          </a:p>
        </p:txBody>
      </p:sp>
      <p:sp>
        <p:nvSpPr>
          <p:cNvPr id="6" name="TextBox 5">
            <a:extLst>
              <a:ext uri="{FF2B5EF4-FFF2-40B4-BE49-F238E27FC236}">
                <a16:creationId xmlns:a16="http://schemas.microsoft.com/office/drawing/2014/main" id="{677DCD89-CFD9-958C-EDF6-51586F84D40F}"/>
              </a:ext>
            </a:extLst>
          </p:cNvPr>
          <p:cNvSpPr txBox="1"/>
          <p:nvPr/>
        </p:nvSpPr>
        <p:spPr>
          <a:xfrm>
            <a:off x="1043709" y="5868804"/>
            <a:ext cx="6751782" cy="400110"/>
          </a:xfrm>
          <a:prstGeom prst="rect">
            <a:avLst/>
          </a:prstGeom>
          <a:noFill/>
        </p:spPr>
        <p:txBody>
          <a:bodyPr wrap="square">
            <a:spAutoFit/>
          </a:bodyPr>
          <a:lstStyle/>
          <a:p>
            <a:r>
              <a:rPr lang="en-ID" sz="2000" dirty="0"/>
              <a:t>https://hospitalityinsights.ehl.edu/what-is-vocational-education</a:t>
            </a:r>
          </a:p>
        </p:txBody>
      </p:sp>
    </p:spTree>
    <p:extLst>
      <p:ext uri="{BB962C8B-B14F-4D97-AF65-F5344CB8AC3E}">
        <p14:creationId xmlns:p14="http://schemas.microsoft.com/office/powerpoint/2010/main" val="403268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AA649B-71D9-0230-92F6-9498100E89A9}"/>
              </a:ext>
            </a:extLst>
          </p:cNvPr>
          <p:cNvSpPr txBox="1"/>
          <p:nvPr/>
        </p:nvSpPr>
        <p:spPr>
          <a:xfrm>
            <a:off x="997527" y="691346"/>
            <a:ext cx="843198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VOCATIONAL ACCOUNTING EDUCATION IN INDONESIA</a:t>
            </a:r>
            <a:endParaRPr lang="en-ID"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36FBF2-1767-81B9-BB5A-48F8676FC253}"/>
              </a:ext>
            </a:extLst>
          </p:cNvPr>
          <p:cNvSpPr txBox="1"/>
          <p:nvPr/>
        </p:nvSpPr>
        <p:spPr>
          <a:xfrm>
            <a:off x="997527" y="1633026"/>
            <a:ext cx="10169235" cy="4247317"/>
          </a:xfrm>
          <a:prstGeom prst="rect">
            <a:avLst/>
          </a:prstGeom>
          <a:noFill/>
        </p:spPr>
        <p:txBody>
          <a:bodyPr wrap="square" rtlCol="0">
            <a:spAutoFit/>
          </a:bodyPr>
          <a:lstStyle/>
          <a:p>
            <a:r>
              <a:rPr lang="en-US" sz="2700" dirty="0">
                <a:latin typeface="Arial" panose="020B0604020202020204" pitchFamily="34" charset="0"/>
                <a:cs typeface="Arial" panose="020B0604020202020204" pitchFamily="34" charset="0"/>
              </a:rPr>
              <a:t>Dictum </a:t>
            </a:r>
            <a:r>
              <a:rPr lang="en-US" sz="2700" dirty="0" err="1">
                <a:latin typeface="Arial" panose="020B0604020202020204" pitchFamily="34" charset="0"/>
                <a:cs typeface="Arial" panose="020B0604020202020204" pitchFamily="34" charset="0"/>
              </a:rPr>
              <a:t>Kemendikbudristek</a:t>
            </a:r>
            <a:r>
              <a:rPr lang="en-US" sz="2700" dirty="0">
                <a:latin typeface="Arial" panose="020B0604020202020204" pitchFamily="34" charset="0"/>
                <a:cs typeface="Arial" panose="020B0604020202020204" pitchFamily="34" charset="0"/>
              </a:rPr>
              <a:t> No.: 27/D/M/2022 </a:t>
            </a:r>
            <a:r>
              <a:rPr lang="en-US" sz="2700" dirty="0" err="1">
                <a:latin typeface="Arial" panose="020B0604020202020204" pitchFamily="34" charset="0"/>
                <a:cs typeface="Arial" panose="020B0604020202020204" pitchFamily="34" charset="0"/>
              </a:rPr>
              <a:t>tentang</a:t>
            </a:r>
            <a:r>
              <a:rPr lang="en-US" sz="2700"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Daftar Nama Program </a:t>
            </a:r>
            <a:r>
              <a:rPr lang="en-US" sz="2700" b="1" dirty="0" err="1">
                <a:latin typeface="Arial" panose="020B0604020202020204" pitchFamily="34" charset="0"/>
                <a:cs typeface="Arial" panose="020B0604020202020204" pitchFamily="34" charset="0"/>
              </a:rPr>
              <a:t>Studi</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Jenis</a:t>
            </a:r>
            <a:r>
              <a:rPr lang="en-US" sz="2700" b="1" dirty="0">
                <a:latin typeface="Arial" panose="020B0604020202020204" pitchFamily="34" charset="0"/>
                <a:cs typeface="Arial" panose="020B0604020202020204" pitchFamily="34" charset="0"/>
              </a:rPr>
              <a:t> Pendidikan Tinggi </a:t>
            </a:r>
            <a:r>
              <a:rPr lang="en-US" sz="2700" b="1" dirty="0" err="1">
                <a:latin typeface="Arial" panose="020B0604020202020204" pitchFamily="34" charset="0"/>
                <a:cs typeface="Arial" panose="020B0604020202020204" pitchFamily="34" charset="0"/>
              </a:rPr>
              <a:t>Vokasi</a:t>
            </a:r>
            <a:r>
              <a:rPr lang="en-US" sz="2700" b="1"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pendidikan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vokasi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akuntansi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terdiri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dari</a:t>
            </a:r>
            <a:r>
              <a:rPr lang="en-US" sz="2700" dirty="0">
                <a:latin typeface="Arial" panose="020B0604020202020204" pitchFamily="34" charset="0"/>
                <a:cs typeface="Arial" panose="020B0604020202020204" pitchFamily="34" charset="0"/>
              </a:rPr>
              <a:t>:</a:t>
            </a:r>
          </a:p>
          <a:p>
            <a:pPr marL="628650" indent="-628650">
              <a:buFont typeface="+mj-lt"/>
              <a:buAutoNum type="arabicPeriod"/>
            </a:pPr>
            <a:r>
              <a:rPr lang="en-US" sz="2700" dirty="0">
                <a:latin typeface="Arial" panose="020B0604020202020204" pitchFamily="34" charset="0"/>
                <a:cs typeface="Arial" panose="020B0604020202020204" pitchFamily="34" charset="0"/>
              </a:rPr>
              <a:t>D3 </a:t>
            </a:r>
            <a:r>
              <a:rPr lang="en-US" sz="2700" dirty="0" err="1">
                <a:latin typeface="Arial" panose="020B0604020202020204" pitchFamily="34" charset="0"/>
                <a:cs typeface="Arial" panose="020B0604020202020204" pitchFamily="34" charset="0"/>
              </a:rPr>
              <a:t>Akuntansi</a:t>
            </a:r>
            <a:r>
              <a:rPr lang="en-US" sz="2700"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Accounting</a:t>
            </a:r>
          </a:p>
          <a:p>
            <a:pPr marL="628650" indent="-628650">
              <a:buFont typeface="+mj-lt"/>
              <a:buAutoNum type="arabicPeriod"/>
            </a:pPr>
            <a:r>
              <a:rPr lang="en-US" sz="2700" dirty="0">
                <a:latin typeface="Arial" panose="020B0604020202020204" pitchFamily="34" charset="0"/>
                <a:cs typeface="Arial" panose="020B0604020202020204" pitchFamily="34" charset="0"/>
              </a:rPr>
              <a:t>D4 (</a:t>
            </a:r>
            <a:r>
              <a:rPr lang="en-US" sz="2700" dirty="0" err="1">
                <a:latin typeface="Arial" panose="020B0604020202020204" pitchFamily="34" charset="0"/>
                <a:cs typeface="Arial" panose="020B0604020202020204" pitchFamily="34" charset="0"/>
              </a:rPr>
              <a:t>Sarjana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Terapan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Akuntansi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terdiri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dari</a:t>
            </a:r>
            <a:r>
              <a:rPr lang="en-US" sz="2700" dirty="0">
                <a:latin typeface="Arial" panose="020B0604020202020204" pitchFamily="34" charset="0"/>
                <a:cs typeface="Arial" panose="020B0604020202020204" pitchFamily="34" charset="0"/>
              </a:rPr>
              <a:t>:</a:t>
            </a:r>
          </a:p>
          <a:p>
            <a:pPr>
              <a:tabLst>
                <a:tab pos="628650" algn="l"/>
                <a:tab pos="1255713" algn="l"/>
              </a:tabLst>
            </a:pPr>
            <a:r>
              <a:rPr lang="en-US" sz="2700" dirty="0">
                <a:latin typeface="Arial" panose="020B0604020202020204" pitchFamily="34" charset="0"/>
                <a:cs typeface="Arial" panose="020B0604020202020204" pitchFamily="34" charset="0"/>
              </a:rPr>
              <a:t>	A.	</a:t>
            </a:r>
            <a:r>
              <a:rPr lang="en-US" sz="2700" dirty="0" err="1">
                <a:latin typeface="Arial" panose="020B0604020202020204" pitchFamily="34" charset="0"/>
                <a:cs typeface="Arial" panose="020B0604020202020204" pitchFamily="34" charset="0"/>
              </a:rPr>
              <a:t>Akutansi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Perpajakan</a:t>
            </a:r>
            <a:r>
              <a:rPr lang="en-US" sz="2700"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Tax Accounting</a:t>
            </a:r>
          </a:p>
          <a:p>
            <a:pPr>
              <a:tabLst>
                <a:tab pos="628650" algn="l"/>
                <a:tab pos="1255713" algn="l"/>
              </a:tabLst>
            </a:pPr>
            <a:r>
              <a:rPr lang="en-US" sz="2700" dirty="0">
                <a:latin typeface="Arial" panose="020B0604020202020204" pitchFamily="34" charset="0"/>
                <a:cs typeface="Arial" panose="020B0604020202020204" pitchFamily="34" charset="0"/>
              </a:rPr>
              <a:t>	B.	</a:t>
            </a:r>
            <a:r>
              <a:rPr lang="en-US" sz="2700" dirty="0" err="1">
                <a:latin typeface="Arial" panose="020B0604020202020204" pitchFamily="34" charset="0"/>
                <a:cs typeface="Arial" panose="020B0604020202020204" pitchFamily="34" charset="0"/>
              </a:rPr>
              <a:t>Akuntansi</a:t>
            </a:r>
            <a:r>
              <a:rPr lang="en-US" sz="2700" dirty="0">
                <a:latin typeface="Arial" panose="020B0604020202020204" pitchFamily="34" charset="0"/>
                <a:cs typeface="Arial" panose="020B0604020202020204" pitchFamily="34" charset="0"/>
              </a:rPr>
              <a:t> Sektor Publik/</a:t>
            </a:r>
            <a:r>
              <a:rPr lang="en-US" sz="2700" b="1" dirty="0">
                <a:latin typeface="Arial" panose="020B0604020202020204" pitchFamily="34" charset="0"/>
                <a:cs typeface="Arial" panose="020B0604020202020204" pitchFamily="34" charset="0"/>
              </a:rPr>
              <a:t>Public Sector Accounting</a:t>
            </a:r>
          </a:p>
          <a:p>
            <a:pPr>
              <a:tabLst>
                <a:tab pos="628650" algn="l"/>
                <a:tab pos="1255713" algn="l"/>
              </a:tabLst>
            </a:pPr>
            <a:r>
              <a:rPr lang="en-US" sz="2700" dirty="0">
                <a:latin typeface="Arial" panose="020B0604020202020204" pitchFamily="34" charset="0"/>
                <a:cs typeface="Arial" panose="020B0604020202020204" pitchFamily="34" charset="0"/>
              </a:rPr>
              <a:t>	C.	</a:t>
            </a:r>
            <a:r>
              <a:rPr lang="en-US" sz="2700" dirty="0" err="1">
                <a:latin typeface="Arial" panose="020B0604020202020204" pitchFamily="34" charset="0"/>
                <a:cs typeface="Arial" panose="020B0604020202020204" pitchFamily="34" charset="0"/>
              </a:rPr>
              <a:t>Akuntansi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Bisnis</a:t>
            </a:r>
            <a:r>
              <a:rPr lang="en-US" sz="2700" dirty="0">
                <a:latin typeface="Arial" panose="020B0604020202020204" pitchFamily="34" charset="0"/>
                <a:cs typeface="Arial" panose="020B0604020202020204" pitchFamily="34" charset="0"/>
              </a:rPr>
              <a:t> Digital/</a:t>
            </a:r>
            <a:r>
              <a:rPr lang="en-US" sz="2700" b="1" dirty="0">
                <a:latin typeface="Arial" panose="020B0604020202020204" pitchFamily="34" charset="0"/>
                <a:cs typeface="Arial" panose="020B0604020202020204" pitchFamily="34" charset="0"/>
              </a:rPr>
              <a:t>Digital Business Accounting</a:t>
            </a:r>
          </a:p>
          <a:p>
            <a:pPr marL="1255713" indent="-1255713">
              <a:tabLst>
                <a:tab pos="628650" algn="l"/>
                <a:tab pos="1255713" algn="l"/>
              </a:tabLst>
            </a:pPr>
            <a:r>
              <a:rPr lang="en-US" sz="2700" dirty="0">
                <a:latin typeface="Arial" panose="020B0604020202020204" pitchFamily="34" charset="0"/>
                <a:cs typeface="Arial" panose="020B0604020202020204" pitchFamily="34" charset="0"/>
              </a:rPr>
              <a:t>	D.	</a:t>
            </a:r>
            <a:r>
              <a:rPr lang="en-US" sz="2700" dirty="0" err="1">
                <a:latin typeface="Arial" panose="020B0604020202020204" pitchFamily="34" charset="0"/>
                <a:cs typeface="Arial" panose="020B0604020202020204" pitchFamily="34" charset="0"/>
              </a:rPr>
              <a:t>Akutansi</a:t>
            </a:r>
            <a:r>
              <a:rPr lang="en-US" sz="2700" dirty="0">
                <a:latin typeface="Arial" panose="020B0604020202020204" pitchFamily="34" charset="0"/>
                <a:cs typeface="Arial" panose="020B0604020202020204" pitchFamily="34" charset="0"/>
              </a:rPr>
              <a:t> Lembaga </a:t>
            </a:r>
            <a:r>
              <a:rPr lang="en-US" sz="2700" dirty="0" err="1">
                <a:latin typeface="Arial" panose="020B0604020202020204" pitchFamily="34" charset="0"/>
                <a:cs typeface="Arial" panose="020B0604020202020204" pitchFamily="34" charset="0"/>
              </a:rPr>
              <a:t>Keuangan</a:t>
            </a:r>
            <a:r>
              <a:rPr lang="en-US" sz="2700" dirty="0">
                <a:latin typeface="Arial" panose="020B0604020202020204" pitchFamily="34" charset="0"/>
                <a:cs typeface="Arial" panose="020B0604020202020204" pitchFamily="34" charset="0"/>
              </a:rPr>
              <a:t> Syariah/</a:t>
            </a:r>
            <a:r>
              <a:rPr lang="en-US" sz="2700" b="1" dirty="0">
                <a:latin typeface="Arial" panose="020B0604020202020204" pitchFamily="34" charset="0"/>
                <a:cs typeface="Arial" panose="020B0604020202020204" pitchFamily="34" charset="0"/>
              </a:rPr>
              <a:t>Syariah Accounting</a:t>
            </a:r>
          </a:p>
        </p:txBody>
      </p:sp>
    </p:spTree>
    <p:extLst>
      <p:ext uri="{BB962C8B-B14F-4D97-AF65-F5344CB8AC3E}">
        <p14:creationId xmlns:p14="http://schemas.microsoft.com/office/powerpoint/2010/main" val="292125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5FF190-1A57-6F25-5F59-72D4617F526D}"/>
              </a:ext>
            </a:extLst>
          </p:cNvPr>
          <p:cNvSpPr/>
          <p:nvPr/>
        </p:nvSpPr>
        <p:spPr>
          <a:xfrm>
            <a:off x="7019637" y="1881268"/>
            <a:ext cx="3280016" cy="4331854"/>
          </a:xfrm>
          <a:prstGeom prst="rect">
            <a:avLst/>
          </a:prstGeom>
          <a:solidFill>
            <a:srgbClr val="82FFFF">
              <a:lumMod val="20000"/>
              <a:lumOff val="80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 name="Rectangle 2">
            <a:extLst>
              <a:ext uri="{FF2B5EF4-FFF2-40B4-BE49-F238E27FC236}">
                <a16:creationId xmlns:a16="http://schemas.microsoft.com/office/drawing/2014/main" id="{200324F6-83D5-C170-3B5C-EA254D1BBB6F}"/>
              </a:ext>
            </a:extLst>
          </p:cNvPr>
          <p:cNvSpPr/>
          <p:nvPr/>
        </p:nvSpPr>
        <p:spPr>
          <a:xfrm>
            <a:off x="2030894" y="1881268"/>
            <a:ext cx="3215361" cy="4331854"/>
          </a:xfrm>
          <a:prstGeom prst="rect">
            <a:avLst/>
          </a:prstGeom>
          <a:solidFill>
            <a:srgbClr val="82FFFF">
              <a:lumMod val="20000"/>
              <a:lumOff val="80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0B8B1AB5-6C11-02C0-C9ED-6A2BB53C9600}"/>
              </a:ext>
            </a:extLst>
          </p:cNvPr>
          <p:cNvSpPr/>
          <p:nvPr/>
        </p:nvSpPr>
        <p:spPr>
          <a:xfrm>
            <a:off x="2360815" y="2884201"/>
            <a:ext cx="537714" cy="2485427"/>
          </a:xfrm>
          <a:prstGeom prst="rect">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062F6698-D97C-9ED2-6B9A-97A5CCA5A8AD}"/>
              </a:ext>
            </a:extLst>
          </p:cNvPr>
          <p:cNvSpPr/>
          <p:nvPr/>
        </p:nvSpPr>
        <p:spPr>
          <a:xfrm>
            <a:off x="2979011" y="4138872"/>
            <a:ext cx="513966" cy="1239860"/>
          </a:xfrm>
          <a:prstGeom prst="rect">
            <a:avLst/>
          </a:prstGeom>
          <a:solidFill>
            <a:srgbClr val="FAA93A">
              <a:lumMod val="60000"/>
              <a:lumOff val="40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B7FB43BA-BA28-E181-F345-29A6F3145CF9}"/>
              </a:ext>
            </a:extLst>
          </p:cNvPr>
          <p:cNvSpPr/>
          <p:nvPr/>
        </p:nvSpPr>
        <p:spPr>
          <a:xfrm>
            <a:off x="7264813" y="2884203"/>
            <a:ext cx="522840" cy="2582244"/>
          </a:xfrm>
          <a:prstGeom prst="rect">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CA3BFA14-E45D-44E5-18A8-D9F835FB494E}"/>
              </a:ext>
            </a:extLst>
          </p:cNvPr>
          <p:cNvSpPr/>
          <p:nvPr/>
        </p:nvSpPr>
        <p:spPr>
          <a:xfrm>
            <a:off x="9496436" y="2884202"/>
            <a:ext cx="522841" cy="2582245"/>
          </a:xfrm>
          <a:prstGeom prst="rect">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8CBF177-C3C2-7AA8-6310-0222A4A93AD3}"/>
              </a:ext>
            </a:extLst>
          </p:cNvPr>
          <p:cNvSpPr/>
          <p:nvPr/>
        </p:nvSpPr>
        <p:spPr>
          <a:xfrm>
            <a:off x="4482019" y="2854509"/>
            <a:ext cx="513967" cy="2582244"/>
          </a:xfrm>
          <a:prstGeom prst="roundRect">
            <a:avLst/>
          </a:prstGeom>
          <a:solidFill>
            <a:srgbClr val="FAA93A">
              <a:lumMod val="60000"/>
              <a:lumOff val="40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E54B81C-75F8-B44B-BB37-DE253E7096D5}"/>
              </a:ext>
            </a:extLst>
          </p:cNvPr>
          <p:cNvSpPr txBox="1"/>
          <p:nvPr/>
        </p:nvSpPr>
        <p:spPr>
          <a:xfrm rot="16200000">
            <a:off x="2617007" y="4563345"/>
            <a:ext cx="12554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VOCATION</a:t>
            </a:r>
            <a:endParaRPr kumimoji="0" lang="en-ID"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6B9292E-B061-7306-2B85-83BDC808FB2B}"/>
              </a:ext>
            </a:extLst>
          </p:cNvPr>
          <p:cNvSpPr txBox="1"/>
          <p:nvPr/>
        </p:nvSpPr>
        <p:spPr>
          <a:xfrm rot="16200000">
            <a:off x="1828812" y="3926471"/>
            <a:ext cx="15408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ACADEMIC</a:t>
            </a:r>
            <a:endParaRPr kumimoji="0" lang="en-ID"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FADD703-6E6C-0BF6-85A9-1CB1AFCC92B1}"/>
              </a:ext>
            </a:extLst>
          </p:cNvPr>
          <p:cNvSpPr txBox="1"/>
          <p:nvPr/>
        </p:nvSpPr>
        <p:spPr>
          <a:xfrm rot="16200000">
            <a:off x="3486128" y="3960965"/>
            <a:ext cx="2441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INDUSTRY/SOCIETY</a:t>
            </a:r>
            <a:endParaRPr kumimoji="0" lang="en-ID"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25A7257C-9EF0-E6C3-084C-9C701A559662}"/>
              </a:ext>
            </a:extLst>
          </p:cNvPr>
          <p:cNvSpPr/>
          <p:nvPr/>
        </p:nvSpPr>
        <p:spPr>
          <a:xfrm>
            <a:off x="8347785" y="2884203"/>
            <a:ext cx="522840" cy="2582244"/>
          </a:xfrm>
          <a:prstGeom prst="roundRect">
            <a:avLst/>
          </a:prstGeom>
          <a:solidFill>
            <a:srgbClr val="FAA93A">
              <a:lumMod val="60000"/>
              <a:lumOff val="40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8689534-9E43-AFF0-84D8-1F99704819A5}"/>
              </a:ext>
            </a:extLst>
          </p:cNvPr>
          <p:cNvSpPr txBox="1"/>
          <p:nvPr/>
        </p:nvSpPr>
        <p:spPr>
          <a:xfrm rot="16200000">
            <a:off x="6746192" y="4032656"/>
            <a:ext cx="15247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VOCATION</a:t>
            </a:r>
            <a:endParaRPr kumimoji="0" lang="en-ID"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E6E467-2049-FBB7-47AD-7A7295E11545}"/>
              </a:ext>
            </a:extLst>
          </p:cNvPr>
          <p:cNvSpPr txBox="1"/>
          <p:nvPr/>
        </p:nvSpPr>
        <p:spPr>
          <a:xfrm rot="16200000">
            <a:off x="8987453" y="3903391"/>
            <a:ext cx="15408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ACADEMIC</a:t>
            </a:r>
            <a:endParaRPr kumimoji="0" lang="en-ID"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77C234A9-FE9C-F6A8-D69A-99E217043E24}"/>
              </a:ext>
            </a:extLst>
          </p:cNvPr>
          <p:cNvSpPr txBox="1"/>
          <p:nvPr/>
        </p:nvSpPr>
        <p:spPr>
          <a:xfrm rot="16200000">
            <a:off x="7390003" y="3964116"/>
            <a:ext cx="2441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INDUSTRY/SOCIETY</a:t>
            </a:r>
            <a:endParaRPr kumimoji="0" lang="en-ID"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Arrow: Right 15">
            <a:extLst>
              <a:ext uri="{FF2B5EF4-FFF2-40B4-BE49-F238E27FC236}">
                <a16:creationId xmlns:a16="http://schemas.microsoft.com/office/drawing/2014/main" id="{9E1ED882-7737-19D1-3ED9-3E09355B15FE}"/>
              </a:ext>
            </a:extLst>
          </p:cNvPr>
          <p:cNvSpPr/>
          <p:nvPr/>
        </p:nvSpPr>
        <p:spPr>
          <a:xfrm>
            <a:off x="3006429" y="3470323"/>
            <a:ext cx="1414560" cy="254001"/>
          </a:xfrm>
          <a:prstGeom prst="rightArrow">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Arrow: Right 16">
            <a:extLst>
              <a:ext uri="{FF2B5EF4-FFF2-40B4-BE49-F238E27FC236}">
                <a16:creationId xmlns:a16="http://schemas.microsoft.com/office/drawing/2014/main" id="{2C12FB03-A741-41CF-B4BF-18BCE037CB1C}"/>
              </a:ext>
            </a:extLst>
          </p:cNvPr>
          <p:cNvSpPr/>
          <p:nvPr/>
        </p:nvSpPr>
        <p:spPr>
          <a:xfrm>
            <a:off x="3744601" y="4868099"/>
            <a:ext cx="625222" cy="254001"/>
          </a:xfrm>
          <a:prstGeom prst="rightArrow">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Arrow: Right 17">
            <a:extLst>
              <a:ext uri="{FF2B5EF4-FFF2-40B4-BE49-F238E27FC236}">
                <a16:creationId xmlns:a16="http://schemas.microsoft.com/office/drawing/2014/main" id="{6EA85E1F-1E15-1F5F-0284-83B0E361347F}"/>
              </a:ext>
            </a:extLst>
          </p:cNvPr>
          <p:cNvSpPr/>
          <p:nvPr/>
        </p:nvSpPr>
        <p:spPr>
          <a:xfrm>
            <a:off x="7859079" y="4105712"/>
            <a:ext cx="424103" cy="251738"/>
          </a:xfrm>
          <a:prstGeom prst="rightArrow">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Arrow: Right 18">
            <a:extLst>
              <a:ext uri="{FF2B5EF4-FFF2-40B4-BE49-F238E27FC236}">
                <a16:creationId xmlns:a16="http://schemas.microsoft.com/office/drawing/2014/main" id="{7552D194-9F43-701F-5DFF-E39D2477E5F9}"/>
              </a:ext>
            </a:extLst>
          </p:cNvPr>
          <p:cNvSpPr/>
          <p:nvPr/>
        </p:nvSpPr>
        <p:spPr>
          <a:xfrm rot="10800000">
            <a:off x="8926441" y="4103446"/>
            <a:ext cx="458187" cy="254003"/>
          </a:xfrm>
          <a:prstGeom prst="rightArrow">
            <a:avLst/>
          </a:prstGeom>
          <a:solidFill>
            <a:srgbClr val="FAA93A">
              <a:lumMod val="75000"/>
            </a:srgbClr>
          </a:solidFill>
          <a:ln w="15875" cap="flat" cmpd="sng" algn="ctr">
            <a:solidFill>
              <a:srgbClr val="9ACD4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A70E5147-7584-D659-6050-FE8353017B83}"/>
              </a:ext>
            </a:extLst>
          </p:cNvPr>
          <p:cNvSpPr txBox="1"/>
          <p:nvPr/>
        </p:nvSpPr>
        <p:spPr>
          <a:xfrm>
            <a:off x="2880457" y="5520752"/>
            <a:ext cx="1963999" cy="461665"/>
          </a:xfrm>
          <a:prstGeom prst="rect">
            <a:avLst/>
          </a:prstGeom>
          <a:solidFill>
            <a:srgbClr val="FAA93A"/>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 &amp; Match</a:t>
            </a:r>
            <a:endParaRPr kumimoji="0" lang="en-ID"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A691B28C-68EE-AB02-62D4-3F205466CF58}"/>
              </a:ext>
            </a:extLst>
          </p:cNvPr>
          <p:cNvSpPr txBox="1"/>
          <p:nvPr/>
        </p:nvSpPr>
        <p:spPr>
          <a:xfrm>
            <a:off x="7620450" y="5560470"/>
            <a:ext cx="2036070" cy="523220"/>
          </a:xfrm>
          <a:prstGeom prst="rect">
            <a:avLst/>
          </a:prstGeom>
          <a:solidFill>
            <a:srgbClr val="FAA93A"/>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w Cen MT" panose="020B0602020104020603"/>
                <a:ea typeface="+mn-ea"/>
                <a:cs typeface="+mn-cs"/>
              </a:rPr>
              <a:t>Link &amp; Match</a:t>
            </a:r>
            <a:endParaRPr kumimoji="0" lang="en-ID" sz="2800" b="0" i="0" u="none" strike="noStrike" kern="0" cap="none" spc="0" normalizeH="0" baseline="0" noProof="0" dirty="0">
              <a:ln>
                <a:noFill/>
              </a:ln>
              <a:solidFill>
                <a:prstClr val="black"/>
              </a:solidFill>
              <a:effectLst/>
              <a:uLnTx/>
              <a:uFillTx/>
              <a:latin typeface="Tw Cen MT" panose="020B0602020104020603"/>
              <a:ea typeface="+mn-ea"/>
              <a:cs typeface="+mn-cs"/>
            </a:endParaRPr>
          </a:p>
        </p:txBody>
      </p:sp>
      <p:sp>
        <p:nvSpPr>
          <p:cNvPr id="23" name="TextBox 22">
            <a:extLst>
              <a:ext uri="{FF2B5EF4-FFF2-40B4-BE49-F238E27FC236}">
                <a16:creationId xmlns:a16="http://schemas.microsoft.com/office/drawing/2014/main" id="{F19DBF2D-A0B8-F10E-010B-1A5CA1E8A687}"/>
              </a:ext>
            </a:extLst>
          </p:cNvPr>
          <p:cNvSpPr txBox="1"/>
          <p:nvPr/>
        </p:nvSpPr>
        <p:spPr>
          <a:xfrm>
            <a:off x="2799270" y="1933895"/>
            <a:ext cx="2023311"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FRAMEWORK 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(Formerly)</a:t>
            </a:r>
            <a:endParaRPr kumimoji="0" lang="en-ID"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C51B45CD-632E-96F7-30EC-8A09AD07E4BC}"/>
              </a:ext>
            </a:extLst>
          </p:cNvPr>
          <p:cNvSpPr txBox="1"/>
          <p:nvPr/>
        </p:nvSpPr>
        <p:spPr>
          <a:xfrm>
            <a:off x="7607758" y="1896532"/>
            <a:ext cx="2093843"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FRAMEWORK II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Currenty</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ID"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659E6BE-D1EF-794E-1BC6-22ED963482AB}"/>
              </a:ext>
            </a:extLst>
          </p:cNvPr>
          <p:cNvSpPr txBox="1"/>
          <p:nvPr/>
        </p:nvSpPr>
        <p:spPr>
          <a:xfrm>
            <a:off x="1046395" y="571806"/>
            <a:ext cx="825730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POSITION OF VOCATIONAL EDUCATION VS ACADEMIC EDUCATION IN INDONESIA</a:t>
            </a:r>
            <a:endParaRPr kumimoji="0" lang="en-ID"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869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1D03E-2ED7-88BE-04C5-F515428FEA5D}"/>
              </a:ext>
            </a:extLst>
          </p:cNvPr>
          <p:cNvPicPr>
            <a:picLocks noChangeAspect="1"/>
          </p:cNvPicPr>
          <p:nvPr/>
        </p:nvPicPr>
        <p:blipFill>
          <a:blip r:embed="rId2"/>
          <a:stretch>
            <a:fillRect/>
          </a:stretch>
        </p:blipFill>
        <p:spPr>
          <a:xfrm>
            <a:off x="2038626" y="1131871"/>
            <a:ext cx="7985437" cy="4908711"/>
          </a:xfrm>
          <a:prstGeom prst="rect">
            <a:avLst/>
          </a:prstGeom>
          <a:ln w="38100">
            <a:solidFill>
              <a:schemeClr val="tx1"/>
            </a:solidFill>
          </a:ln>
        </p:spPr>
      </p:pic>
      <p:sp>
        <p:nvSpPr>
          <p:cNvPr id="3" name="TextBox 2">
            <a:extLst>
              <a:ext uri="{FF2B5EF4-FFF2-40B4-BE49-F238E27FC236}">
                <a16:creationId xmlns:a16="http://schemas.microsoft.com/office/drawing/2014/main" id="{62BB3A57-DFD5-4659-7F63-5564D24C2350}"/>
              </a:ext>
            </a:extLst>
          </p:cNvPr>
          <p:cNvSpPr txBox="1"/>
          <p:nvPr/>
        </p:nvSpPr>
        <p:spPr>
          <a:xfrm>
            <a:off x="1108364" y="498764"/>
            <a:ext cx="851451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KKNI (KERANGKA KUALIFIKASI NASIONAL INDONESIA)</a:t>
            </a:r>
            <a:endParaRPr lang="en-ID"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38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14D40-435A-E9A6-E705-7B26AF9C5108}"/>
              </a:ext>
            </a:extLst>
          </p:cNvPr>
          <p:cNvSpPr txBox="1"/>
          <p:nvPr/>
        </p:nvSpPr>
        <p:spPr>
          <a:xfrm>
            <a:off x="2031594" y="1554878"/>
            <a:ext cx="1760349" cy="1323439"/>
          </a:xfrm>
          <a:prstGeom prst="rect">
            <a:avLst/>
          </a:prstGeom>
          <a:noFill/>
          <a:ln w="28575">
            <a:solidFill>
              <a:srgbClr val="C00000"/>
            </a:solidFill>
          </a:ln>
        </p:spPr>
        <p:txBody>
          <a:bodyPr wrap="square" rtlCol="0">
            <a:spAutoFit/>
          </a:bodyPr>
          <a:lstStyle/>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Society</a:t>
            </a: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Industry</a:t>
            </a: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Job Title</a:t>
            </a: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Profession</a:t>
            </a:r>
            <a:endParaRPr lang="en-ID" sz="20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9621038-9FCE-975A-8784-14CF0C0996A3}"/>
              </a:ext>
            </a:extLst>
          </p:cNvPr>
          <p:cNvSpPr txBox="1"/>
          <p:nvPr/>
        </p:nvSpPr>
        <p:spPr>
          <a:xfrm>
            <a:off x="3986314" y="2018471"/>
            <a:ext cx="2502471" cy="400110"/>
          </a:xfrm>
          <a:prstGeom prst="rect">
            <a:avLst/>
          </a:prstGeom>
          <a:noFill/>
          <a:ln w="28575">
            <a:solidFill>
              <a:srgbClr val="C00000"/>
            </a:solidFill>
          </a:ln>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Graduates Profile</a:t>
            </a:r>
            <a:endParaRPr lang="en-ID" sz="20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54DEA2-1D86-9CC8-0159-DE544ADBAD48}"/>
              </a:ext>
            </a:extLst>
          </p:cNvPr>
          <p:cNvSpPr txBox="1"/>
          <p:nvPr/>
        </p:nvSpPr>
        <p:spPr>
          <a:xfrm>
            <a:off x="6838377" y="2026430"/>
            <a:ext cx="1925782" cy="400110"/>
          </a:xfrm>
          <a:prstGeom prst="rect">
            <a:avLst/>
          </a:prstGeom>
          <a:noFill/>
          <a:ln w="28575">
            <a:solidFill>
              <a:srgbClr val="C00000"/>
            </a:solidFill>
          </a:ln>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Education</a:t>
            </a:r>
            <a:endParaRPr lang="en-ID" sz="20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19CD412-71CB-5A48-F7DF-55E6613B6116}"/>
              </a:ext>
            </a:extLst>
          </p:cNvPr>
          <p:cNvSpPr txBox="1"/>
          <p:nvPr/>
        </p:nvSpPr>
        <p:spPr>
          <a:xfrm>
            <a:off x="9213278" y="1973293"/>
            <a:ext cx="1925782" cy="400110"/>
          </a:xfrm>
          <a:prstGeom prst="rect">
            <a:avLst/>
          </a:prstGeom>
          <a:noFill/>
          <a:ln w="28575">
            <a:solidFill>
              <a:srgbClr val="C00000"/>
            </a:solidFill>
          </a:ln>
        </p:spPr>
        <p:txBody>
          <a:bodyPr wrap="square" rtlCol="0">
            <a:spAutoFit/>
          </a:bodyPr>
          <a:lstStyle/>
          <a:p>
            <a:pPr algn="ctr"/>
            <a:r>
              <a:rPr lang="en-US" sz="2000" dirty="0">
                <a:solidFill>
                  <a:prstClr val="black"/>
                </a:solidFill>
                <a:latin typeface="Arial" panose="020B0604020202020204" pitchFamily="34" charset="0"/>
                <a:cs typeface="Arial" panose="020B0604020202020204" pitchFamily="34" charset="0"/>
              </a:rPr>
              <a:t>Curriculum</a:t>
            </a:r>
            <a:endParaRPr lang="en-ID" sz="2000" dirty="0">
              <a:solidFill>
                <a:prstClr val="black"/>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A6803D6C-4322-DF52-6AE4-849EC0D5BAD7}"/>
              </a:ext>
            </a:extLst>
          </p:cNvPr>
          <p:cNvSpPr/>
          <p:nvPr/>
        </p:nvSpPr>
        <p:spPr>
          <a:xfrm>
            <a:off x="3906986" y="1581723"/>
            <a:ext cx="7367157" cy="292288"/>
          </a:xfrm>
          <a:prstGeom prst="rightArrow">
            <a:avLst/>
          </a:prstGeom>
          <a:solidFill>
            <a:srgbClr val="FAA93A">
              <a:lumMod val="75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9F1C5A1C-2BF1-4845-1CDD-5E0F1DFBE94A}"/>
              </a:ext>
            </a:extLst>
          </p:cNvPr>
          <p:cNvSpPr/>
          <p:nvPr/>
        </p:nvSpPr>
        <p:spPr>
          <a:xfrm rot="10800000">
            <a:off x="3906986" y="2587173"/>
            <a:ext cx="7315200" cy="264543"/>
          </a:xfrm>
          <a:prstGeom prst="rightArrow">
            <a:avLst/>
          </a:prstGeom>
          <a:solidFill>
            <a:srgbClr val="FAA93A">
              <a:lumMod val="75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CB1D8E52-0E56-3DCA-20E9-CF79CE8E5FC8}"/>
              </a:ext>
            </a:extLst>
          </p:cNvPr>
          <p:cNvSpPr/>
          <p:nvPr/>
        </p:nvSpPr>
        <p:spPr>
          <a:xfrm>
            <a:off x="1311568" y="3658967"/>
            <a:ext cx="9827492" cy="400110"/>
          </a:xfrm>
          <a:prstGeom prst="rect">
            <a:avLst/>
          </a:prstGeom>
          <a:solidFill>
            <a:sysClr val="window" lastClr="FFFFFF"/>
          </a:solid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latin typeface="Arial" panose="020B0604020202020204" pitchFamily="34" charset="0"/>
                <a:cs typeface="Arial" panose="020B0604020202020204" pitchFamily="34" charset="0"/>
              </a:rPr>
              <a:t>EDUCATION PROGRAM</a:t>
            </a: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“VOCATIONAL” </a:t>
            </a:r>
            <a:r>
              <a:rPr lang="en-US" sz="2400" kern="0" dirty="0">
                <a:solidFill>
                  <a:prstClr val="black"/>
                </a:solidFill>
                <a:latin typeface="Arial" panose="020B0604020202020204" pitchFamily="34" charset="0"/>
                <a:cs typeface="Arial" panose="020B0604020202020204" pitchFamily="34" charset="0"/>
              </a:rPr>
              <a:t>and </a:t>
            </a: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2400" kern="0" dirty="0">
                <a:solidFill>
                  <a:prstClr val="black"/>
                </a:solidFill>
                <a:latin typeface="Arial" panose="020B0604020202020204" pitchFamily="34" charset="0"/>
                <a:cs typeface="Arial" panose="020B0604020202020204" pitchFamily="34" charset="0"/>
              </a:rPr>
              <a:t>ACADEMIC</a:t>
            </a: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ID"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Arrow: Right 8">
            <a:extLst>
              <a:ext uri="{FF2B5EF4-FFF2-40B4-BE49-F238E27FC236}">
                <a16:creationId xmlns:a16="http://schemas.microsoft.com/office/drawing/2014/main" id="{6EEA3B00-B643-D812-00CA-E1312C117457}"/>
              </a:ext>
            </a:extLst>
          </p:cNvPr>
          <p:cNvSpPr/>
          <p:nvPr/>
        </p:nvSpPr>
        <p:spPr>
          <a:xfrm rot="16200000">
            <a:off x="2579759" y="3186067"/>
            <a:ext cx="664021" cy="184730"/>
          </a:xfrm>
          <a:prstGeom prst="rightArrow">
            <a:avLst/>
          </a:prstGeom>
          <a:solidFill>
            <a:sysClr val="windowText" lastClr="000000"/>
          </a:solid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10" name="Arrow: Right 9">
            <a:extLst>
              <a:ext uri="{FF2B5EF4-FFF2-40B4-BE49-F238E27FC236}">
                <a16:creationId xmlns:a16="http://schemas.microsoft.com/office/drawing/2014/main" id="{C68A16B2-F03B-4BDC-76E1-905C3ACE3E47}"/>
              </a:ext>
            </a:extLst>
          </p:cNvPr>
          <p:cNvSpPr/>
          <p:nvPr/>
        </p:nvSpPr>
        <p:spPr>
          <a:xfrm rot="16200000">
            <a:off x="5207523" y="3162977"/>
            <a:ext cx="664021" cy="184730"/>
          </a:xfrm>
          <a:prstGeom prst="rightArrow">
            <a:avLst/>
          </a:prstGeom>
          <a:solidFill>
            <a:sysClr val="windowText" lastClr="000000"/>
          </a:solid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11" name="Arrow: Right 10">
            <a:extLst>
              <a:ext uri="{FF2B5EF4-FFF2-40B4-BE49-F238E27FC236}">
                <a16:creationId xmlns:a16="http://schemas.microsoft.com/office/drawing/2014/main" id="{CB0333A0-0241-9053-85E1-80EF18EEADFD}"/>
              </a:ext>
            </a:extLst>
          </p:cNvPr>
          <p:cNvSpPr/>
          <p:nvPr/>
        </p:nvSpPr>
        <p:spPr>
          <a:xfrm rot="16200000">
            <a:off x="7561623" y="3186066"/>
            <a:ext cx="664021" cy="184730"/>
          </a:xfrm>
          <a:prstGeom prst="rightArrow">
            <a:avLst/>
          </a:prstGeom>
          <a:solidFill>
            <a:sysClr val="windowText" lastClr="000000"/>
          </a:solid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12" name="Arrow: Right 11">
            <a:extLst>
              <a:ext uri="{FF2B5EF4-FFF2-40B4-BE49-F238E27FC236}">
                <a16:creationId xmlns:a16="http://schemas.microsoft.com/office/drawing/2014/main" id="{C6B17C0E-FD8A-EF6A-F16E-8AAD7438940B}"/>
              </a:ext>
            </a:extLst>
          </p:cNvPr>
          <p:cNvSpPr/>
          <p:nvPr/>
        </p:nvSpPr>
        <p:spPr>
          <a:xfrm rot="16200000">
            <a:off x="9751810" y="3181454"/>
            <a:ext cx="664021" cy="184730"/>
          </a:xfrm>
          <a:prstGeom prst="rightArrow">
            <a:avLst/>
          </a:prstGeom>
          <a:solidFill>
            <a:sysClr val="windowText" lastClr="000000"/>
          </a:solid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091D5476-9AD8-A6C4-7A64-D843FD69B62D}"/>
              </a:ext>
            </a:extLst>
          </p:cNvPr>
          <p:cNvSpPr txBox="1"/>
          <p:nvPr/>
        </p:nvSpPr>
        <p:spPr>
          <a:xfrm>
            <a:off x="1373558" y="4483484"/>
            <a:ext cx="9827492" cy="1384995"/>
          </a:xfrm>
          <a:prstGeom prst="rect">
            <a:avLst/>
          </a:prstGeom>
          <a:noFill/>
          <a:ln w="57150">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Education is designed to meet </a:t>
            </a:r>
            <a:r>
              <a:rPr lang="en-US" altLang="en-US" sz="2800" dirty="0">
                <a:solidFill>
                  <a:srgbClr val="202124"/>
                </a:solidFill>
                <a:latin typeface="Arial" panose="020B0604020202020204" pitchFamily="34" charset="0"/>
                <a:cs typeface="Arial" panose="020B0604020202020204" pitchFamily="34" charset="0"/>
              </a:rPr>
              <a:t>competency </a:t>
            </a:r>
            <a:r>
              <a:rPr kumimoji="0" lang="en-US" altLang="en-US" sz="2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requirements of society/industry/job title/profession to </a:t>
            </a:r>
            <a:r>
              <a:rPr lang="en-US" altLang="en-US" sz="2800" dirty="0">
                <a:solidFill>
                  <a:srgbClr val="202124"/>
                </a:solidFill>
                <a:latin typeface="Arial" panose="020B0604020202020204" pitchFamily="34" charset="0"/>
                <a:cs typeface="Arial" panose="020B0604020202020204" pitchFamily="34" charset="0"/>
              </a:rPr>
              <a:t>solve </a:t>
            </a:r>
            <a:r>
              <a:rPr kumimoji="0" lang="en-US" altLang="en-US" sz="2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various problems they face, efficiently and effectively.</a:t>
            </a:r>
            <a:r>
              <a:rPr kumimoji="0" lang="en-US" sz="2800" b="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ID" sz="2800" b="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B3CF378-49BE-F329-D6CD-095A33543636}"/>
              </a:ext>
            </a:extLst>
          </p:cNvPr>
          <p:cNvSpPr txBox="1"/>
          <p:nvPr/>
        </p:nvSpPr>
        <p:spPr>
          <a:xfrm>
            <a:off x="1373558" y="570140"/>
            <a:ext cx="681686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DESIGN OF EDUCATION FRAMEWORK</a:t>
            </a:r>
            <a:endParaRPr lang="en-ID"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EA56C9D-6F32-742E-755D-470FC8F2D31F}"/>
              </a:ext>
            </a:extLst>
          </p:cNvPr>
          <p:cNvSpPr txBox="1"/>
          <p:nvPr/>
        </p:nvSpPr>
        <p:spPr>
          <a:xfrm rot="5400000">
            <a:off x="975054" y="1937371"/>
            <a:ext cx="1521955" cy="584584"/>
          </a:xfrm>
          <a:prstGeom prst="rect">
            <a:avLst/>
          </a:prstGeom>
          <a:noFill/>
          <a:ln w="28575">
            <a:solidFill>
              <a:srgbClr val="C00000"/>
            </a:solidFill>
          </a:ln>
        </p:spPr>
        <p:txBody>
          <a:bodyPr wrap="none" rtlCol="0">
            <a:spAutoFit/>
          </a:bodyPr>
          <a:lstStyle/>
          <a:p>
            <a:pPr algn="ctr">
              <a:lnSpc>
                <a:spcPts val="1900"/>
              </a:lnSpc>
            </a:pPr>
            <a:r>
              <a:rPr lang="en-US" sz="2000" dirty="0"/>
              <a:t>Competency</a:t>
            </a:r>
          </a:p>
          <a:p>
            <a:pPr algn="ctr">
              <a:lnSpc>
                <a:spcPts val="1900"/>
              </a:lnSpc>
            </a:pPr>
            <a:r>
              <a:rPr lang="en-US" sz="2000" dirty="0"/>
              <a:t>Requirements</a:t>
            </a:r>
            <a:endParaRPr lang="en-ID" sz="2000" dirty="0"/>
          </a:p>
        </p:txBody>
      </p:sp>
    </p:spTree>
    <p:extLst>
      <p:ext uri="{BB962C8B-B14F-4D97-AF65-F5344CB8AC3E}">
        <p14:creationId xmlns:p14="http://schemas.microsoft.com/office/powerpoint/2010/main" val="145648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F9EA1B-2F32-440D-27E8-98E6A4575E49}"/>
              </a:ext>
            </a:extLst>
          </p:cNvPr>
          <p:cNvSpPr/>
          <p:nvPr/>
        </p:nvSpPr>
        <p:spPr>
          <a:xfrm>
            <a:off x="1380833" y="1460497"/>
            <a:ext cx="2216728" cy="609600"/>
          </a:xfrm>
          <a:prstGeom prst="roundRect">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a:t>
            </a:r>
          </a:p>
        </p:txBody>
      </p:sp>
      <p:sp>
        <p:nvSpPr>
          <p:cNvPr id="4" name="Rectangle: Rounded Corners 3">
            <a:extLst>
              <a:ext uri="{FF2B5EF4-FFF2-40B4-BE49-F238E27FC236}">
                <a16:creationId xmlns:a16="http://schemas.microsoft.com/office/drawing/2014/main" id="{66538374-9F38-4D48-DC91-5994E3A044D7}"/>
              </a:ext>
            </a:extLst>
          </p:cNvPr>
          <p:cNvSpPr/>
          <p:nvPr/>
        </p:nvSpPr>
        <p:spPr>
          <a:xfrm>
            <a:off x="1390070" y="2675078"/>
            <a:ext cx="2216728" cy="609600"/>
          </a:xfrm>
          <a:prstGeom prst="roundRect">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Curriculum</a:t>
            </a:r>
          </a:p>
        </p:txBody>
      </p:sp>
      <p:sp>
        <p:nvSpPr>
          <p:cNvPr id="5" name="Rectangle: Rounded Corners 4">
            <a:extLst>
              <a:ext uri="{FF2B5EF4-FFF2-40B4-BE49-F238E27FC236}">
                <a16:creationId xmlns:a16="http://schemas.microsoft.com/office/drawing/2014/main" id="{C9BA497E-FDAD-AF58-E1C0-3C94CB204056}"/>
              </a:ext>
            </a:extLst>
          </p:cNvPr>
          <p:cNvSpPr/>
          <p:nvPr/>
        </p:nvSpPr>
        <p:spPr>
          <a:xfrm>
            <a:off x="8787094" y="1893969"/>
            <a:ext cx="2216728" cy="1013691"/>
          </a:xfrm>
          <a:prstGeom prst="roundRect">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Society</a:t>
            </a:r>
          </a:p>
        </p:txBody>
      </p:sp>
      <p:cxnSp>
        <p:nvCxnSpPr>
          <p:cNvPr id="6" name="Straight Connector 5">
            <a:extLst>
              <a:ext uri="{FF2B5EF4-FFF2-40B4-BE49-F238E27FC236}">
                <a16:creationId xmlns:a16="http://schemas.microsoft.com/office/drawing/2014/main" id="{36EDD2AA-B275-8F3A-ADD5-E3F9A4092DD0}"/>
              </a:ext>
            </a:extLst>
          </p:cNvPr>
          <p:cNvCxnSpPr/>
          <p:nvPr/>
        </p:nvCxnSpPr>
        <p:spPr>
          <a:xfrm>
            <a:off x="8976440" y="2408895"/>
            <a:ext cx="1838036" cy="0"/>
          </a:xfrm>
          <a:prstGeom prst="line">
            <a:avLst/>
          </a:prstGeom>
          <a:noFill/>
          <a:ln w="38100" cap="flat" cmpd="sng" algn="ctr">
            <a:solidFill>
              <a:srgbClr val="C00000"/>
            </a:solidFill>
            <a:prstDash val="solid"/>
          </a:ln>
          <a:effectLst/>
        </p:spPr>
      </p:cxnSp>
      <p:sp>
        <p:nvSpPr>
          <p:cNvPr id="7" name="Arrow: Up-Down 6">
            <a:extLst>
              <a:ext uri="{FF2B5EF4-FFF2-40B4-BE49-F238E27FC236}">
                <a16:creationId xmlns:a16="http://schemas.microsoft.com/office/drawing/2014/main" id="{D59A79FA-807C-988B-2A03-EAECC11385AE}"/>
              </a:ext>
            </a:extLst>
          </p:cNvPr>
          <p:cNvSpPr/>
          <p:nvPr/>
        </p:nvSpPr>
        <p:spPr>
          <a:xfrm>
            <a:off x="2392213" y="2141679"/>
            <a:ext cx="193967" cy="461817"/>
          </a:xfrm>
          <a:prstGeom prst="upDownArrow">
            <a:avLst/>
          </a:prstGeom>
          <a:solidFill>
            <a:srgbClr val="C00000"/>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 name="Left Brace 7">
            <a:extLst>
              <a:ext uri="{FF2B5EF4-FFF2-40B4-BE49-F238E27FC236}">
                <a16:creationId xmlns:a16="http://schemas.microsoft.com/office/drawing/2014/main" id="{8B0AD336-70E6-7046-7EC2-F8FB9805147B}"/>
              </a:ext>
            </a:extLst>
          </p:cNvPr>
          <p:cNvSpPr/>
          <p:nvPr/>
        </p:nvSpPr>
        <p:spPr>
          <a:xfrm rot="10800000">
            <a:off x="3745344" y="1504374"/>
            <a:ext cx="415636" cy="1727200"/>
          </a:xfrm>
          <a:prstGeom prst="leftBrace">
            <a:avLst/>
          </a:prstGeom>
          <a:noFill/>
          <a:ln w="571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9" name="Arrow: Left-Right 8">
            <a:extLst>
              <a:ext uri="{FF2B5EF4-FFF2-40B4-BE49-F238E27FC236}">
                <a16:creationId xmlns:a16="http://schemas.microsoft.com/office/drawing/2014/main" id="{D827D09B-0A42-4C08-D636-F36F0CD0CC25}"/>
              </a:ext>
            </a:extLst>
          </p:cNvPr>
          <p:cNvSpPr/>
          <p:nvPr/>
        </p:nvSpPr>
        <p:spPr>
          <a:xfrm>
            <a:off x="4308763" y="2232892"/>
            <a:ext cx="4391892" cy="297872"/>
          </a:xfrm>
          <a:prstGeom prst="leftRightArrow">
            <a:avLst/>
          </a:prstGeom>
          <a:solidFill>
            <a:srgbClr val="C00000"/>
          </a:solidFill>
          <a:ln w="15875" cap="flat" cmpd="sng" algn="ctr">
            <a:solidFill>
              <a:srgbClr val="9ACD4C">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19882102-68CA-E265-9513-7799B4693693}"/>
              </a:ext>
            </a:extLst>
          </p:cNvPr>
          <p:cNvSpPr txBox="1"/>
          <p:nvPr/>
        </p:nvSpPr>
        <p:spPr>
          <a:xfrm>
            <a:off x="5087930" y="2393375"/>
            <a:ext cx="2624436" cy="792525"/>
          </a:xfrm>
          <a:prstGeom prst="rect">
            <a:avLst/>
          </a:prstGeom>
          <a:noFill/>
        </p:spPr>
        <p:txBody>
          <a:bodyPr wrap="none" rtlCol="0">
            <a:spAutoFit/>
          </a:bodyPr>
          <a:lstStyle/>
          <a:p>
            <a:r>
              <a:rPr lang="en-US" sz="2800" dirty="0">
                <a:solidFill>
                  <a:prstClr val="black"/>
                </a:solidFill>
                <a:latin typeface="Arial" panose="020B0604020202020204" pitchFamily="34" charset="0"/>
                <a:cs typeface="Arial" panose="020B0604020202020204" pitchFamily="34" charset="0"/>
              </a:rPr>
              <a:t>Link and Match</a:t>
            </a:r>
          </a:p>
          <a:p>
            <a:r>
              <a:rPr lang="en-US" sz="1750" b="1" dirty="0">
                <a:solidFill>
                  <a:prstClr val="black"/>
                </a:solidFill>
                <a:highlight>
                  <a:srgbClr val="FFFF00"/>
                </a:highlight>
                <a:latin typeface="Arial" panose="020B0604020202020204" pitchFamily="34" charset="0"/>
                <a:cs typeface="Arial" panose="020B0604020202020204" pitchFamily="34" charset="0"/>
              </a:rPr>
              <a:t>Keyword of Education</a:t>
            </a:r>
            <a:endParaRPr lang="en-ID" sz="1750" b="1" dirty="0">
              <a:solidFill>
                <a:prstClr val="black"/>
              </a:solidFill>
              <a:highlight>
                <a:srgbClr val="FFFF00"/>
              </a:highligh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4212CD-0B07-1848-A8BF-AEFC71387319}"/>
              </a:ext>
            </a:extLst>
          </p:cNvPr>
          <p:cNvSpPr txBox="1"/>
          <p:nvPr/>
        </p:nvSpPr>
        <p:spPr>
          <a:xfrm>
            <a:off x="1380833" y="4254845"/>
            <a:ext cx="4922984" cy="1569660"/>
          </a:xfrm>
          <a:prstGeom prst="rect">
            <a:avLst/>
          </a:prstGeom>
          <a:noFill/>
          <a:ln w="28575">
            <a:solidFill>
              <a:srgbClr val="C00000"/>
            </a:solidFill>
          </a:ln>
        </p:spPr>
        <p:txBody>
          <a:bodyPr wrap="square" rtlCol="0">
            <a:spAutoFit/>
          </a:bodyPr>
          <a:lstStyle/>
          <a:p>
            <a:pPr marL="285750" indent="-285750">
              <a:buClr>
                <a:prstClr val="black"/>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MBKM Curriculum</a:t>
            </a:r>
          </a:p>
          <a:p>
            <a:pPr marL="285750" indent="-285750">
              <a:buClr>
                <a:prstClr val="black"/>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Outcome Based Curriculum</a:t>
            </a:r>
          </a:p>
          <a:p>
            <a:pPr marL="285750" indent="-285750">
              <a:buClr>
                <a:prstClr val="black"/>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Competency Based Curriculum</a:t>
            </a:r>
          </a:p>
          <a:p>
            <a:pPr marL="285750" indent="-285750">
              <a:buClr>
                <a:prstClr val="black"/>
              </a:buClr>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Content Based Curriculum</a:t>
            </a:r>
            <a:endParaRPr lang="en-ID" sz="2400" dirty="0">
              <a:solidFill>
                <a:prstClr val="black"/>
              </a:solidFill>
              <a:latin typeface="Arial" panose="020B0604020202020204" pitchFamily="34" charset="0"/>
              <a:cs typeface="Arial" panose="020B0604020202020204" pitchFamily="34" charset="0"/>
            </a:endParaRPr>
          </a:p>
        </p:txBody>
      </p:sp>
      <p:sp>
        <p:nvSpPr>
          <p:cNvPr id="12" name="Arrow: Right 11">
            <a:extLst>
              <a:ext uri="{FF2B5EF4-FFF2-40B4-BE49-F238E27FC236}">
                <a16:creationId xmlns:a16="http://schemas.microsoft.com/office/drawing/2014/main" id="{A95934A3-9F04-9AD8-309B-208F24953D01}"/>
              </a:ext>
            </a:extLst>
          </p:cNvPr>
          <p:cNvSpPr/>
          <p:nvPr/>
        </p:nvSpPr>
        <p:spPr>
          <a:xfrm rot="16200000">
            <a:off x="2212112" y="3705018"/>
            <a:ext cx="609600" cy="235531"/>
          </a:xfrm>
          <a:prstGeom prst="rightArrow">
            <a:avLst/>
          </a:prstGeom>
          <a:solidFill>
            <a:srgbClr val="C00000"/>
          </a:solidFill>
          <a:ln w="15875"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AE03D587-96F6-FA2E-39A0-689F51CFE91D}"/>
              </a:ext>
            </a:extLst>
          </p:cNvPr>
          <p:cNvSpPr txBox="1"/>
          <p:nvPr/>
        </p:nvSpPr>
        <p:spPr>
          <a:xfrm>
            <a:off x="8034740" y="4327237"/>
            <a:ext cx="3060453" cy="1323439"/>
          </a:xfrm>
          <a:prstGeom prst="rect">
            <a:avLst/>
          </a:prstGeom>
          <a:noFill/>
          <a:ln w="38100">
            <a:solidFill>
              <a:srgbClr val="C00000"/>
            </a:solidFill>
          </a:ln>
        </p:spPr>
        <p:txBody>
          <a:bodyPr wrap="none" rtlCol="0">
            <a:spAutoFit/>
          </a:bodyPr>
          <a:lstStyle/>
          <a:p>
            <a:pPr algn="ctr"/>
            <a:r>
              <a:rPr lang="en-US" sz="2000" dirty="0">
                <a:solidFill>
                  <a:prstClr val="black"/>
                </a:solidFill>
                <a:latin typeface="Arial" panose="020B0604020202020204" pitchFamily="34" charset="0"/>
                <a:cs typeface="Arial" panose="020B0604020202020204" pitchFamily="34" charset="0"/>
              </a:rPr>
              <a:t>Endeavor of Curriculum</a:t>
            </a:r>
          </a:p>
          <a:p>
            <a:pPr algn="ctr"/>
            <a:r>
              <a:rPr lang="en-US" sz="2000" dirty="0">
                <a:solidFill>
                  <a:prstClr val="black"/>
                </a:solidFill>
                <a:latin typeface="Arial" panose="020B0604020202020204" pitchFamily="34" charset="0"/>
                <a:cs typeface="Arial" panose="020B0604020202020204" pitchFamily="34" charset="0"/>
              </a:rPr>
              <a:t>in Indonesia</a:t>
            </a:r>
          </a:p>
          <a:p>
            <a:pPr algn="ctr"/>
            <a:r>
              <a:rPr lang="en-US" sz="2000" dirty="0">
                <a:solidFill>
                  <a:prstClr val="black"/>
                </a:solidFill>
                <a:latin typeface="Arial" panose="020B0604020202020204" pitchFamily="34" charset="0"/>
                <a:cs typeface="Arial" panose="020B0604020202020204" pitchFamily="34" charset="0"/>
              </a:rPr>
              <a:t>to Find the Best Formula </a:t>
            </a:r>
          </a:p>
          <a:p>
            <a:pPr algn="ctr"/>
            <a:r>
              <a:rPr lang="en-US" sz="2000" dirty="0">
                <a:solidFill>
                  <a:prstClr val="black"/>
                </a:solidFill>
                <a:latin typeface="Arial" panose="020B0604020202020204" pitchFamily="34" charset="0"/>
                <a:cs typeface="Arial" panose="020B0604020202020204" pitchFamily="34" charset="0"/>
              </a:rPr>
              <a:t>of </a:t>
            </a:r>
            <a:r>
              <a:rPr lang="en-ID" sz="2000" dirty="0">
                <a:solidFill>
                  <a:prstClr val="black"/>
                </a:solidFill>
                <a:latin typeface="Arial" panose="020B0604020202020204" pitchFamily="34" charset="0"/>
                <a:cs typeface="Arial" panose="020B0604020202020204" pitchFamily="34" charset="0"/>
              </a:rPr>
              <a:t>Link and Match</a:t>
            </a:r>
          </a:p>
        </p:txBody>
      </p:sp>
      <p:sp>
        <p:nvSpPr>
          <p:cNvPr id="14" name="Arrow: Right 13">
            <a:extLst>
              <a:ext uri="{FF2B5EF4-FFF2-40B4-BE49-F238E27FC236}">
                <a16:creationId xmlns:a16="http://schemas.microsoft.com/office/drawing/2014/main" id="{7950BEA9-2F92-474C-7147-81E5F748A8E3}"/>
              </a:ext>
            </a:extLst>
          </p:cNvPr>
          <p:cNvSpPr/>
          <p:nvPr/>
        </p:nvSpPr>
        <p:spPr>
          <a:xfrm rot="10800000">
            <a:off x="6437744" y="4876798"/>
            <a:ext cx="1487056" cy="297870"/>
          </a:xfrm>
          <a:prstGeom prst="rightArrow">
            <a:avLst/>
          </a:prstGeom>
          <a:solidFill>
            <a:srgbClr val="C00000"/>
          </a:solidFill>
          <a:ln w="15875" cap="flat" cmpd="sng" algn="ctr">
            <a:solidFill>
              <a:srgbClr val="9ACD4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6F8CC84D-4B99-E6A6-B5B9-D1F554E338F4}"/>
              </a:ext>
            </a:extLst>
          </p:cNvPr>
          <p:cNvSpPr txBox="1"/>
          <p:nvPr/>
        </p:nvSpPr>
        <p:spPr>
          <a:xfrm>
            <a:off x="4632044" y="1731186"/>
            <a:ext cx="3557384" cy="523220"/>
          </a:xfrm>
          <a:prstGeom prst="rect">
            <a:avLst/>
          </a:prstGeom>
          <a:noFill/>
        </p:spPr>
        <p:txBody>
          <a:bodyPr wrap="none" rtlCol="0">
            <a:spAutoFit/>
          </a:bodyPr>
          <a:lstStyle/>
          <a:p>
            <a:r>
              <a:rPr lang="en-US" sz="2800" dirty="0">
                <a:solidFill>
                  <a:prstClr val="black"/>
                </a:solidFill>
                <a:highlight>
                  <a:srgbClr val="FFFF00"/>
                </a:highlight>
                <a:latin typeface="Arial" panose="020B0604020202020204" pitchFamily="34" charset="0"/>
                <a:cs typeface="Arial" panose="020B0604020202020204" pitchFamily="34" charset="0"/>
              </a:rPr>
              <a:t>Soft Skill &amp; Hard Skill</a:t>
            </a:r>
            <a:endParaRPr lang="en-ID" sz="2800" dirty="0">
              <a:solidFill>
                <a:prstClr val="black"/>
              </a:solidFill>
              <a:highlight>
                <a:srgbClr val="FFFF00"/>
              </a:highlight>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77C9BE94-851D-E0D4-7B0F-BD72BCB2C023}"/>
              </a:ext>
            </a:extLst>
          </p:cNvPr>
          <p:cNvSpPr/>
          <p:nvPr/>
        </p:nvSpPr>
        <p:spPr>
          <a:xfrm rot="16200000">
            <a:off x="330455" y="4916218"/>
            <a:ext cx="1569660" cy="263245"/>
          </a:xfrm>
          <a:prstGeom prst="rightArrow">
            <a:avLst/>
          </a:prstGeom>
          <a:solidFill>
            <a:srgbClr val="C00000"/>
          </a:solidFill>
          <a:ln w="15875"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36F59447-0A13-E458-7318-F3A20D157086}"/>
              </a:ext>
            </a:extLst>
          </p:cNvPr>
          <p:cNvSpPr txBox="1"/>
          <p:nvPr/>
        </p:nvSpPr>
        <p:spPr>
          <a:xfrm>
            <a:off x="906244" y="543380"/>
            <a:ext cx="8782702" cy="461665"/>
          </a:xfrm>
          <a:prstGeom prst="rect">
            <a:avLst/>
          </a:prstGeom>
          <a:noFill/>
        </p:spPr>
        <p:txBody>
          <a:bodyPr wrap="square" rtlCol="0">
            <a:spAutoFit/>
          </a:bodyPr>
          <a:lstStyle/>
          <a:p>
            <a:r>
              <a:rPr lang="en-US" sz="2400" b="1" dirty="0">
                <a:solidFill>
                  <a:prstClr val="black"/>
                </a:solidFill>
                <a:latin typeface="Arial" panose="020B0604020202020204" pitchFamily="34" charset="0"/>
                <a:cs typeface="Arial" panose="020B0604020202020204" pitchFamily="34" charset="0"/>
              </a:rPr>
              <a:t>EDUCATION, CURRICULUM, AND INDUSTRY (SOCIETY)</a:t>
            </a:r>
            <a:endParaRPr lang="en-ID" sz="2400" b="1" dirty="0">
              <a:solidFill>
                <a:prstClr val="black"/>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2E5FBC3-3886-DB9E-251C-E7BC5FF84BE6}"/>
              </a:ext>
            </a:extLst>
          </p:cNvPr>
          <p:cNvSpPr txBox="1"/>
          <p:nvPr/>
        </p:nvSpPr>
        <p:spPr>
          <a:xfrm>
            <a:off x="2948720" y="3564392"/>
            <a:ext cx="814647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Curriculum are tools which are used to achieve the goal of education</a:t>
            </a:r>
            <a:endParaRPr lang="en-ID"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62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BB3B7-6A89-2D7F-8FF2-EB5C5B32AE00}"/>
              </a:ext>
            </a:extLst>
          </p:cNvPr>
          <p:cNvSpPr txBox="1"/>
          <p:nvPr/>
        </p:nvSpPr>
        <p:spPr>
          <a:xfrm>
            <a:off x="1046396" y="571806"/>
            <a:ext cx="728480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VOCATIONAL EDUCATION &amp; TRARINING CHAIN</a:t>
            </a:r>
            <a:endParaRPr lang="en-ID" sz="2400" b="1"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B51E7CA-46B0-1A98-B4F7-C149BDB5DC5A}"/>
              </a:ext>
            </a:extLst>
          </p:cNvPr>
          <p:cNvSpPr/>
          <p:nvPr/>
        </p:nvSpPr>
        <p:spPr>
          <a:xfrm>
            <a:off x="1440873" y="1976592"/>
            <a:ext cx="2262909" cy="145934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Vocational </a:t>
            </a:r>
          </a:p>
          <a:p>
            <a:pPr algn="ctr"/>
            <a:r>
              <a:rPr lang="en-US" sz="2800" dirty="0">
                <a:solidFill>
                  <a:schemeClr val="tx1"/>
                </a:solidFill>
                <a:latin typeface="Arial" panose="020B0604020202020204" pitchFamily="34" charset="0"/>
                <a:cs typeface="Arial" panose="020B0604020202020204" pitchFamily="34" charset="0"/>
              </a:rPr>
              <a:t>Education &amp; Training</a:t>
            </a:r>
            <a:endParaRPr lang="en-ID" sz="28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8E4E638-0027-CEC6-C847-8D0016BDD51C}"/>
              </a:ext>
            </a:extLst>
          </p:cNvPr>
          <p:cNvSpPr/>
          <p:nvPr/>
        </p:nvSpPr>
        <p:spPr>
          <a:xfrm>
            <a:off x="4964545" y="1976591"/>
            <a:ext cx="2262909" cy="145934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Internship</a:t>
            </a:r>
          </a:p>
          <a:p>
            <a:pPr algn="ctr"/>
            <a:r>
              <a:rPr lang="en-US" sz="2800" dirty="0">
                <a:solidFill>
                  <a:schemeClr val="tx1"/>
                </a:solidFill>
                <a:latin typeface="Arial" panose="020B0604020202020204" pitchFamily="34" charset="0"/>
                <a:cs typeface="Arial" panose="020B0604020202020204" pitchFamily="34" charset="0"/>
              </a:rPr>
              <a:t>(On the Job Training)</a:t>
            </a:r>
            <a:endParaRPr lang="en-ID" sz="28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1772243-54DC-17D6-8E79-E466BC897D7B}"/>
              </a:ext>
            </a:extLst>
          </p:cNvPr>
          <p:cNvSpPr/>
          <p:nvPr/>
        </p:nvSpPr>
        <p:spPr>
          <a:xfrm>
            <a:off x="8488217" y="1976590"/>
            <a:ext cx="2262909" cy="145934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Job Placement</a:t>
            </a:r>
            <a:endParaRPr lang="en-ID" sz="2800" dirty="0">
              <a:solidFill>
                <a:schemeClr val="tx1"/>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52C96B7C-6F0A-E9FE-328D-FDCC63E9C6F1}"/>
              </a:ext>
            </a:extLst>
          </p:cNvPr>
          <p:cNvSpPr/>
          <p:nvPr/>
        </p:nvSpPr>
        <p:spPr>
          <a:xfrm>
            <a:off x="3816927" y="2623134"/>
            <a:ext cx="1034473" cy="286328"/>
          </a:xfrm>
          <a:prstGeom prst="rightArrow">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94E68738-38C5-5EDE-2369-C8010039BC0A}"/>
              </a:ext>
            </a:extLst>
          </p:cNvPr>
          <p:cNvSpPr/>
          <p:nvPr/>
        </p:nvSpPr>
        <p:spPr>
          <a:xfrm>
            <a:off x="7349835" y="2616208"/>
            <a:ext cx="1034473" cy="286328"/>
          </a:xfrm>
          <a:prstGeom prst="rightArrow">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8" name="TextBox 7">
            <a:extLst>
              <a:ext uri="{FF2B5EF4-FFF2-40B4-BE49-F238E27FC236}">
                <a16:creationId xmlns:a16="http://schemas.microsoft.com/office/drawing/2014/main" id="{16BECD33-B8AF-601D-F814-B956491385FC}"/>
              </a:ext>
            </a:extLst>
          </p:cNvPr>
          <p:cNvSpPr txBox="1"/>
          <p:nvPr/>
        </p:nvSpPr>
        <p:spPr>
          <a:xfrm>
            <a:off x="4896599" y="3557719"/>
            <a:ext cx="2624436" cy="523220"/>
          </a:xfrm>
          <a:prstGeom prst="rect">
            <a:avLst/>
          </a:prstGeom>
          <a:noFill/>
        </p:spPr>
        <p:txBody>
          <a:bodyPr wrap="none" rtlCol="0">
            <a:spAutoFit/>
          </a:bodyPr>
          <a:lstStyle/>
          <a:p>
            <a:pPr>
              <a:defRPr/>
            </a:pPr>
            <a:r>
              <a:rPr lang="en-US" sz="2800" dirty="0">
                <a:solidFill>
                  <a:prstClr val="black"/>
                </a:solidFill>
                <a:highlight>
                  <a:srgbClr val="FFFF00"/>
                </a:highlight>
                <a:latin typeface="Arial" panose="020B0604020202020204" pitchFamily="34" charset="0"/>
                <a:cs typeface="Arial" panose="020B0604020202020204" pitchFamily="34" charset="0"/>
              </a:rPr>
              <a:t>Link and Match</a:t>
            </a:r>
            <a:endParaRPr lang="en-ID" sz="2800" dirty="0">
              <a:solidFill>
                <a:prstClr val="black"/>
              </a:solidFill>
              <a:highlight>
                <a:srgbClr val="FFFF00"/>
              </a:highligh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DACCE66F-62CC-C6FB-2954-1788DE9EE8AF}"/>
              </a:ext>
            </a:extLst>
          </p:cNvPr>
          <p:cNvSpPr/>
          <p:nvPr/>
        </p:nvSpPr>
        <p:spPr>
          <a:xfrm rot="10800000">
            <a:off x="2894944" y="3662991"/>
            <a:ext cx="1934363" cy="342428"/>
          </a:xfrm>
          <a:prstGeom prst="rightArrow">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0" name="Arrow: Right 9">
            <a:extLst>
              <a:ext uri="{FF2B5EF4-FFF2-40B4-BE49-F238E27FC236}">
                <a16:creationId xmlns:a16="http://schemas.microsoft.com/office/drawing/2014/main" id="{39ABE288-F7CC-D9F8-583C-3A4DF62B545E}"/>
              </a:ext>
            </a:extLst>
          </p:cNvPr>
          <p:cNvSpPr/>
          <p:nvPr/>
        </p:nvSpPr>
        <p:spPr>
          <a:xfrm>
            <a:off x="7521035" y="3652744"/>
            <a:ext cx="1934363" cy="340737"/>
          </a:xfrm>
          <a:prstGeom prst="rightArrow">
            <a:avLst/>
          </a:prstGeom>
          <a:solidFill>
            <a:srgbClr val="FAA93A">
              <a:lumMod val="40000"/>
              <a:lumOff val="60000"/>
            </a:srgbClr>
          </a:solidFill>
          <a:ln w="158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1" name="TextBox 10">
            <a:extLst>
              <a:ext uri="{FF2B5EF4-FFF2-40B4-BE49-F238E27FC236}">
                <a16:creationId xmlns:a16="http://schemas.microsoft.com/office/drawing/2014/main" id="{A2E33BCC-8B8E-CE4D-A681-22A989CE4050}"/>
              </a:ext>
            </a:extLst>
          </p:cNvPr>
          <p:cNvSpPr txBox="1"/>
          <p:nvPr/>
        </p:nvSpPr>
        <p:spPr>
          <a:xfrm>
            <a:off x="1288471" y="4729902"/>
            <a:ext cx="9966035" cy="1384995"/>
          </a:xfrm>
          <a:prstGeom prst="rect">
            <a:avLst/>
          </a:prstGeom>
          <a:solidFill>
            <a:srgbClr val="FFC000"/>
          </a:solidFill>
        </p:spPr>
        <p:txBody>
          <a:bodyPr wrap="square">
            <a:spAutoFit/>
          </a:bodyPr>
          <a:lstStyle/>
          <a:p>
            <a:pPr algn="ctr">
              <a:defRPr/>
            </a:pPr>
            <a:r>
              <a:rPr lang="en-US" sz="2800" dirty="0">
                <a:solidFill>
                  <a:srgbClr val="111111"/>
                </a:solidFill>
                <a:latin typeface="Arial" panose="020B0604020202020204" pitchFamily="34" charset="0"/>
                <a:cs typeface="Arial" panose="020B0604020202020204" pitchFamily="34" charset="0"/>
              </a:rPr>
              <a:t>No Technology Shortcuts to Good Education </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http://edutechdebate.org/ict-in-schools/there-are-no-technology-shortcuts-to-good-education/</a:t>
            </a:r>
            <a:r>
              <a:rPr lang="en-US" sz="2800"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89372219-B4AD-272C-2661-ED67F030E289}"/>
              </a:ext>
            </a:extLst>
          </p:cNvPr>
          <p:cNvSpPr txBox="1"/>
          <p:nvPr/>
        </p:nvSpPr>
        <p:spPr>
          <a:xfrm>
            <a:off x="5364068" y="1491080"/>
            <a:ext cx="146386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Industry</a:t>
            </a:r>
            <a:endParaRPr lang="en-ID"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D068855-98E0-FAC6-1695-E062896CAA07}"/>
              </a:ext>
            </a:extLst>
          </p:cNvPr>
          <p:cNvSpPr txBox="1"/>
          <p:nvPr/>
        </p:nvSpPr>
        <p:spPr>
          <a:xfrm>
            <a:off x="8887740" y="1507454"/>
            <a:ext cx="146386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Industry</a:t>
            </a:r>
            <a:endParaRPr lang="en-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54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3822</TotalTime>
  <Words>1613</Words>
  <Application>Microsoft Office PowerPoint</Application>
  <PresentationFormat>Widescreen</PresentationFormat>
  <Paragraphs>201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Indeed Sans</vt:lpstr>
      <vt:lpstr>Roboto</vt:lpstr>
      <vt:lpstr>Tw Cen MT</vt:lpstr>
      <vt:lpstr>Wingdings</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SURURI</dc:creator>
  <cp:lastModifiedBy>Sururi Sururi</cp:lastModifiedBy>
  <cp:revision>106</cp:revision>
  <dcterms:created xsi:type="dcterms:W3CDTF">2021-10-23T13:03:59Z</dcterms:created>
  <dcterms:modified xsi:type="dcterms:W3CDTF">2024-01-17T01:26:16Z</dcterms:modified>
</cp:coreProperties>
</file>